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5" r:id="rId4"/>
  </p:sldMasterIdLst>
  <p:notesMasterIdLst>
    <p:notesMasterId r:id="rId15"/>
  </p:notesMasterIdLst>
  <p:handoutMasterIdLst>
    <p:handoutMasterId r:id="rId16"/>
  </p:handoutMasterIdLst>
  <p:sldIdLst>
    <p:sldId id="557" r:id="rId5"/>
    <p:sldId id="588" r:id="rId6"/>
    <p:sldId id="589" r:id="rId7"/>
    <p:sldId id="590" r:id="rId8"/>
    <p:sldId id="591" r:id="rId9"/>
    <p:sldId id="592" r:id="rId10"/>
    <p:sldId id="558" r:id="rId11"/>
    <p:sldId id="593" r:id="rId12"/>
    <p:sldId id="594" r:id="rId13"/>
    <p:sldId id="595"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tracting/Ingesting" id="{44947AA4-BBEF-49D7-A43D-8F84CA987B7F}">
          <p14:sldIdLst>
            <p14:sldId id="557"/>
            <p14:sldId id="588"/>
            <p14:sldId id="589"/>
            <p14:sldId id="590"/>
            <p14:sldId id="591"/>
            <p14:sldId id="592"/>
          </p14:sldIdLst>
        </p14:section>
        <p14:section name="Application Insights SDK - .NET" id="{82C11C31-1624-47E6-8916-12188EF8E640}">
          <p14:sldIdLst>
            <p14:sldId id="558"/>
            <p14:sldId id="593"/>
            <p14:sldId id="594"/>
            <p14:sldId id="5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0078D7"/>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0635" autoAdjust="0"/>
  </p:normalViewPr>
  <p:slideViewPr>
    <p:cSldViewPr>
      <p:cViewPr varScale="1">
        <p:scale>
          <a:sx n="53" d="100"/>
          <a:sy n="53" d="100"/>
        </p:scale>
        <p:origin x="192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130" d="100"/>
          <a:sy n="130" d="100"/>
        </p:scale>
        <p:origin x="2922" y="-25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10/2/2020 1:24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10/2/2020 1:23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mmunity.dynamics.com/crm/b/crminthefield/posts/monitoring-the-power-platform-model-driven-apps---monitor-tool-part-1-messages-and-scenario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eveloper.mozilla.org/en-US/docs/Web/API/PerformanceObserver" TargetMode="External"/><Relationship Id="rId4" Type="http://schemas.openxmlformats.org/officeDocument/2006/relationships/hyperlink" Target="https://developer.mozilla.org/en-US/docs/Web/API/Resource_Timing_API/Using_the_Resource_Timing_API"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unity.dynamics.com/crm/b/crminthefield/posts/monitoring-the-power-platform-model-driven-apps---monitor-tool-part-1-messages-and-scenario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eveloper.mozilla.org/en-US/docs/Web/API/PerformanceObserver" TargetMode="External"/><Relationship Id="rId4" Type="http://schemas.openxmlformats.org/officeDocument/2006/relationships/hyperlink" Target="https://developer.mozilla.org/en-US/docs/Web/API/Resource_Timing_API/Using_the_Resource_Timing_API"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unity.dynamics.com/crm/b/crminthefield/posts/monitoring-the-power-platform-model-driven-apps---monitor-tool-part-1-messages-and-scenario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eveloper.mozilla.org/en-US/docs/Web/API/PerformanceObserver" TargetMode="External"/><Relationship Id="rId4" Type="http://schemas.openxmlformats.org/officeDocument/2006/relationships/hyperlink" Target="https://developer.mozilla.org/en-US/docs/Web/API/Resource_Timing_API/Using_the_Resource_Timing_API"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unity.dynamics.com/crm/b/crminthefield/posts/monitoring-the-power-platform-model-driven-apps---monitor-tool-part-1-messages-and-scenario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eveloper.mozilla.org/en-US/docs/Web/API/PerformanceObserver" TargetMode="External"/><Relationship Id="rId4" Type="http://schemas.openxmlformats.org/officeDocument/2006/relationships/hyperlink" Target="https://developer.mozilla.org/en-US/docs/Web/API/Resource_Timing_API/Using_the_Resource_Timing_AP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92E"/>
                </a:solidFill>
                <a:effectLst/>
                <a:latin typeface="-apple-system"/>
              </a:rPr>
              <a:t>Reference: </a:t>
            </a:r>
            <a:r>
              <a:rPr lang="en-US" dirty="0">
                <a:hlinkClick r:id="rId3"/>
              </a:rPr>
              <a:t>https://community.dynamics.com/crm/b/crminthefield/posts/monitoring-the-power-platform-model-driven-apps---monitor-tool-part-1-messages-and-scenarios</a:t>
            </a:r>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r>
              <a:rPr lang="en-US" b="1" i="0" dirty="0">
                <a:solidFill>
                  <a:srgbClr val="24292E"/>
                </a:solidFill>
                <a:effectLst/>
                <a:latin typeface="-apple-system"/>
              </a:rPr>
              <a:t>Attribution</a:t>
            </a:r>
          </a:p>
          <a:p>
            <a:pPr algn="l"/>
            <a:r>
              <a:rPr lang="en-US" b="0" i="0" dirty="0">
                <a:solidFill>
                  <a:srgbClr val="24292E"/>
                </a:solidFill>
                <a:effectLst/>
                <a:latin typeface="-apple-system"/>
              </a:rPr>
              <a:t>On certain </a:t>
            </a:r>
            <a:r>
              <a:rPr lang="en-US" b="1" i="0" dirty="0">
                <a:solidFill>
                  <a:srgbClr val="24292E"/>
                </a:solidFill>
                <a:effectLst/>
                <a:latin typeface="-apple-system"/>
              </a:rPr>
              <a:t>Key Performance Indicators</a:t>
            </a:r>
            <a:r>
              <a:rPr lang="en-US" b="0" i="0" dirty="0">
                <a:solidFill>
                  <a:srgbClr val="24292E"/>
                </a:solidFill>
                <a:effectLst/>
                <a:latin typeface="-apple-system"/>
              </a:rPr>
              <a:t> a property is included called "</a:t>
            </a:r>
            <a:r>
              <a:rPr lang="en-US" b="1" i="1" dirty="0">
                <a:solidFill>
                  <a:srgbClr val="24292E"/>
                </a:solidFill>
                <a:effectLst/>
                <a:latin typeface="-apple-system"/>
              </a:rPr>
              <a:t>Attribution</a:t>
            </a:r>
            <a:r>
              <a:rPr lang="en-US" b="0" i="0" dirty="0">
                <a:solidFill>
                  <a:srgbClr val="24292E"/>
                </a:solidFill>
                <a:effectLst/>
                <a:latin typeface="-apple-system"/>
              </a:rPr>
              <a:t>" which represents specific lifecycle events. </a:t>
            </a:r>
            <a:r>
              <a:rPr lang="en-US" b="1" i="0" dirty="0">
                <a:solidFill>
                  <a:srgbClr val="24292E"/>
                </a:solidFill>
                <a:effectLst/>
                <a:latin typeface="-apple-system"/>
              </a:rPr>
              <a:t>This includes the commands or actions executed within a KPI.</a:t>
            </a:r>
            <a:r>
              <a:rPr lang="en-US" b="0" i="0" dirty="0">
                <a:solidFill>
                  <a:srgbClr val="24292E"/>
                </a:solidFill>
                <a:effectLst/>
                <a:latin typeface="-apple-system"/>
              </a:rPr>
              <a:t> For example, during a form load lifecycle, </a:t>
            </a:r>
            <a:r>
              <a:rPr lang="en-US" b="1" i="0" dirty="0">
                <a:solidFill>
                  <a:srgbClr val="24292E"/>
                </a:solidFill>
                <a:effectLst/>
                <a:latin typeface="-apple-system"/>
              </a:rPr>
              <a:t>controls are rendered, ribbon rule are evaluated, onload event handlers are executed</a:t>
            </a:r>
            <a:r>
              <a:rPr lang="en-US" b="0" i="0" dirty="0">
                <a:solidFill>
                  <a:srgbClr val="24292E"/>
                </a:solidFill>
                <a:effectLst/>
                <a:latin typeface="-apple-system"/>
              </a:rPr>
              <a:t>, etc. The </a:t>
            </a:r>
            <a:r>
              <a:rPr lang="en-US" b="1" i="0" dirty="0">
                <a:solidFill>
                  <a:srgbClr val="24292E"/>
                </a:solidFill>
                <a:effectLst/>
                <a:latin typeface="-apple-system"/>
              </a:rPr>
              <a:t>Attribution</a:t>
            </a:r>
            <a:r>
              <a:rPr lang="en-US" b="0" i="0" dirty="0">
                <a:solidFill>
                  <a:srgbClr val="24292E"/>
                </a:solidFill>
                <a:effectLst/>
                <a:latin typeface="-apple-system"/>
              </a:rPr>
              <a:t> property will specify and group, in chronological order, which events happened. An added bonus is </a:t>
            </a:r>
            <a:r>
              <a:rPr lang="en-US" b="1" i="0" dirty="0">
                <a:solidFill>
                  <a:srgbClr val="24292E"/>
                </a:solidFill>
                <a:effectLst/>
                <a:latin typeface="-apple-system"/>
              </a:rPr>
              <a:t>the duration is also shown for each event along with if any synchronous calls were made</a:t>
            </a:r>
            <a:r>
              <a:rPr lang="en-US" b="0" i="0" dirty="0">
                <a:solidFill>
                  <a:srgbClr val="24292E"/>
                </a:solidFill>
                <a:effectLst/>
                <a:latin typeface="-apple-system"/>
              </a:rPr>
              <a:t>.</a:t>
            </a:r>
          </a:p>
          <a:p>
            <a:pPr algn="l"/>
            <a:endParaRPr lang="en-US" b="0" i="0" dirty="0">
              <a:solidFill>
                <a:srgbClr val="24292E"/>
              </a:solidFill>
              <a:effectLst/>
              <a:latin typeface="-apple-system"/>
            </a:endParaRPr>
          </a:p>
          <a:p>
            <a:pPr algn="l"/>
            <a:r>
              <a:rPr lang="en-US" b="1" i="0" dirty="0">
                <a:solidFill>
                  <a:srgbClr val="2B2B2B"/>
                </a:solidFill>
                <a:effectLst/>
                <a:latin typeface="Segoe UI" panose="020B0502040204020203" pitchFamily="34" charset="0"/>
              </a:rPr>
              <a:t>Zone Activity and Other Data Points</a:t>
            </a:r>
            <a:endParaRPr lang="en-US" b="0" i="0" dirty="0">
              <a:solidFill>
                <a:srgbClr val="2B2B2B"/>
              </a:solidFill>
              <a:effectLst/>
              <a:latin typeface="Segoe UI" panose="020B0502040204020203" pitchFamily="34" charset="0"/>
            </a:endParaRPr>
          </a:p>
          <a:p>
            <a:pPr algn="l"/>
            <a:r>
              <a:rPr lang="en-US" b="0" i="0" dirty="0">
                <a:solidFill>
                  <a:srgbClr val="2B2B2B"/>
                </a:solidFill>
                <a:effectLst/>
                <a:latin typeface="Segoe UI" panose="020B0502040204020203" pitchFamily="34" charset="0"/>
              </a:rPr>
              <a:t>Within </a:t>
            </a:r>
            <a:r>
              <a:rPr lang="en-US" b="1" i="0" dirty="0">
                <a:solidFill>
                  <a:srgbClr val="2B2B2B"/>
                </a:solidFill>
                <a:effectLst/>
                <a:latin typeface="Segoe UI" panose="020B0502040204020203" pitchFamily="34" charset="0"/>
              </a:rPr>
              <a:t>Key Performance Indicators</a:t>
            </a:r>
            <a:r>
              <a:rPr lang="en-US" b="0" i="0" dirty="0">
                <a:solidFill>
                  <a:srgbClr val="2B2B2B"/>
                </a:solidFill>
                <a:effectLst/>
                <a:latin typeface="Segoe UI" panose="020B0502040204020203" pitchFamily="34" charset="0"/>
              </a:rPr>
              <a:t>, are other data points that prove useful when debugging performance related issues. </a:t>
            </a:r>
            <a:r>
              <a:rPr lang="en-US" b="1" i="1" dirty="0">
                <a:solidFill>
                  <a:srgbClr val="2B2B2B"/>
                </a:solidFill>
                <a:effectLst/>
                <a:latin typeface="Segoe UI" panose="020B0502040204020203" pitchFamily="34" charset="0"/>
              </a:rPr>
              <a:t>Latency</a:t>
            </a:r>
            <a:r>
              <a:rPr lang="en-US" b="0" i="0" dirty="0">
                <a:solidFill>
                  <a:srgbClr val="2B2B2B"/>
                </a:solidFill>
                <a:effectLst/>
                <a:latin typeface="Segoe UI" panose="020B0502040204020203" pitchFamily="34" charset="0"/>
              </a:rPr>
              <a:t> and </a:t>
            </a:r>
            <a:r>
              <a:rPr lang="en-US" b="1" i="1" dirty="0">
                <a:solidFill>
                  <a:srgbClr val="2B2B2B"/>
                </a:solidFill>
                <a:effectLst/>
                <a:latin typeface="Segoe UI" panose="020B0502040204020203" pitchFamily="34" charset="0"/>
              </a:rPr>
              <a:t>Throughput</a:t>
            </a:r>
            <a:r>
              <a:rPr lang="en-US" b="0" i="0" dirty="0">
                <a:solidFill>
                  <a:srgbClr val="2B2B2B"/>
                </a:solidFill>
                <a:effectLst/>
                <a:latin typeface="Segoe UI" panose="020B0502040204020203" pitchFamily="34" charset="0"/>
              </a:rPr>
              <a:t> are shown as well as </a:t>
            </a:r>
            <a:r>
              <a:rPr lang="en-US" b="1" i="0" u="sng" dirty="0">
                <a:solidFill>
                  <a:srgbClr val="2B2B2B"/>
                </a:solidFill>
                <a:effectLst/>
                <a:latin typeface="Segoe UI" panose="020B0502040204020203" pitchFamily="34" charset="0"/>
              </a:rPr>
              <a:t>timings for network related calls and custom script executions</a:t>
            </a:r>
            <a:r>
              <a:rPr lang="en-US" b="0" i="0" dirty="0">
                <a:solidFill>
                  <a:srgbClr val="2B2B2B"/>
                </a:solidFill>
                <a:effectLst/>
                <a:latin typeface="Segoe UI" panose="020B0502040204020203" pitchFamily="34" charset="0"/>
              </a:rPr>
              <a:t>. Within the </a:t>
            </a:r>
            <a:r>
              <a:rPr lang="en-US" b="1" i="1" dirty="0" err="1">
                <a:solidFill>
                  <a:srgbClr val="2B2B2B"/>
                </a:solidFill>
                <a:effectLst/>
                <a:latin typeface="Segoe UI" panose="020B0502040204020203" pitchFamily="34" charset="0"/>
              </a:rPr>
              <a:t>ZoneActivity</a:t>
            </a:r>
            <a:r>
              <a:rPr lang="en-US" b="0" i="0" dirty="0">
                <a:solidFill>
                  <a:srgbClr val="2B2B2B"/>
                </a:solidFill>
                <a:effectLst/>
                <a:latin typeface="Segoe UI" panose="020B0502040204020203" pitchFamily="34" charset="0"/>
              </a:rPr>
              <a:t> property we see events grouped by web service calls, </a:t>
            </a:r>
            <a:r>
              <a:rPr lang="en-US" b="0" i="0" u="sng" dirty="0">
                <a:solidFill>
                  <a:srgbClr val="000000"/>
                </a:solidFill>
                <a:effectLst/>
                <a:latin typeface="Segoe UI" panose="020B0502040204020203" pitchFamily="34" charset="0"/>
                <a:hlinkClick r:id="rId4"/>
              </a:rPr>
              <a:t>browser resource timings</a:t>
            </a:r>
            <a:r>
              <a:rPr lang="en-US" b="0" i="0" dirty="0">
                <a:solidFill>
                  <a:srgbClr val="2B2B2B"/>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5"/>
              </a:rPr>
              <a:t>performance observer</a:t>
            </a:r>
            <a:r>
              <a:rPr lang="en-US" b="0" i="0" dirty="0">
                <a:solidFill>
                  <a:srgbClr val="2B2B2B"/>
                </a:solidFill>
                <a:effectLst/>
                <a:latin typeface="Segoe UI" panose="020B0502040204020203" pitchFamily="34" charset="0"/>
              </a:rPr>
              <a:t> events. The </a:t>
            </a:r>
            <a:r>
              <a:rPr lang="en-US" b="1" i="1" dirty="0" err="1">
                <a:solidFill>
                  <a:srgbClr val="2B2B2B"/>
                </a:solidFill>
                <a:effectLst/>
                <a:latin typeface="Segoe UI" panose="020B0502040204020203" pitchFamily="34" charset="0"/>
              </a:rPr>
              <a:t>CustomScriptTime</a:t>
            </a:r>
            <a:r>
              <a:rPr lang="en-US" b="0" i="0" dirty="0">
                <a:solidFill>
                  <a:srgbClr val="2B2B2B"/>
                </a:solidFill>
                <a:effectLst/>
                <a:latin typeface="Segoe UI" panose="020B0502040204020203" pitchFamily="34" charset="0"/>
              </a:rPr>
              <a:t> shows the duration of all of the registered event handlers that fired during this particular </a:t>
            </a:r>
            <a:r>
              <a:rPr lang="en-US" b="1" i="0" dirty="0">
                <a:solidFill>
                  <a:srgbClr val="2B2B2B"/>
                </a:solidFill>
                <a:effectLst/>
                <a:latin typeface="Segoe UI" panose="020B0502040204020203" pitchFamily="34" charset="0"/>
              </a:rPr>
              <a:t>Key Performance Indicator</a:t>
            </a:r>
            <a:r>
              <a:rPr lang="en-US" b="0" i="0" dirty="0">
                <a:solidFill>
                  <a:srgbClr val="2B2B2B"/>
                </a:solidFill>
                <a:effectLst/>
                <a:latin typeface="Segoe UI" panose="020B0502040204020203" pitchFamily="34" charset="0"/>
              </a:rPr>
              <a:t>.</a:t>
            </a:r>
          </a:p>
          <a:p>
            <a:pPr algn="l"/>
            <a:endParaRPr lang="en-US" b="0" i="0" dirty="0">
              <a:solidFill>
                <a:srgbClr val="24292E"/>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10/2/2020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07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92E"/>
                </a:solidFill>
                <a:effectLst/>
                <a:latin typeface="-apple-system"/>
              </a:rPr>
              <a:t>Reference: </a:t>
            </a:r>
            <a:r>
              <a:rPr lang="en-US" dirty="0">
                <a:hlinkClick r:id="rId3"/>
              </a:rPr>
              <a:t>https://community.dynamics.com/crm/b/crminthefield/posts/monitoring-the-power-platform-model-driven-apps---monitor-tool-part-1-messages-and-scenarios</a:t>
            </a:r>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r>
              <a:rPr lang="en-US" b="1" i="0" dirty="0">
                <a:solidFill>
                  <a:srgbClr val="24292E"/>
                </a:solidFill>
                <a:effectLst/>
                <a:latin typeface="-apple-system"/>
              </a:rPr>
              <a:t>Attribution</a:t>
            </a:r>
          </a:p>
          <a:p>
            <a:pPr algn="l"/>
            <a:r>
              <a:rPr lang="en-US" b="0" i="0" dirty="0">
                <a:solidFill>
                  <a:srgbClr val="24292E"/>
                </a:solidFill>
                <a:effectLst/>
                <a:latin typeface="-apple-system"/>
              </a:rPr>
              <a:t>On certain </a:t>
            </a:r>
            <a:r>
              <a:rPr lang="en-US" b="1" i="0" dirty="0">
                <a:solidFill>
                  <a:srgbClr val="24292E"/>
                </a:solidFill>
                <a:effectLst/>
                <a:latin typeface="-apple-system"/>
              </a:rPr>
              <a:t>Key Performance Indicators</a:t>
            </a:r>
            <a:r>
              <a:rPr lang="en-US" b="0" i="0" dirty="0">
                <a:solidFill>
                  <a:srgbClr val="24292E"/>
                </a:solidFill>
                <a:effectLst/>
                <a:latin typeface="-apple-system"/>
              </a:rPr>
              <a:t> a property is included called "</a:t>
            </a:r>
            <a:r>
              <a:rPr lang="en-US" b="1" i="1" dirty="0">
                <a:solidFill>
                  <a:srgbClr val="24292E"/>
                </a:solidFill>
                <a:effectLst/>
                <a:latin typeface="-apple-system"/>
              </a:rPr>
              <a:t>Attribution</a:t>
            </a:r>
            <a:r>
              <a:rPr lang="en-US" b="0" i="0" dirty="0">
                <a:solidFill>
                  <a:srgbClr val="24292E"/>
                </a:solidFill>
                <a:effectLst/>
                <a:latin typeface="-apple-system"/>
              </a:rPr>
              <a:t>" which represents specific lifecycle events. </a:t>
            </a:r>
            <a:r>
              <a:rPr lang="en-US" b="1" i="0" dirty="0">
                <a:solidFill>
                  <a:srgbClr val="24292E"/>
                </a:solidFill>
                <a:effectLst/>
                <a:latin typeface="-apple-system"/>
              </a:rPr>
              <a:t>This includes the commands or actions executed within a KPI.</a:t>
            </a:r>
            <a:r>
              <a:rPr lang="en-US" b="0" i="0" dirty="0">
                <a:solidFill>
                  <a:srgbClr val="24292E"/>
                </a:solidFill>
                <a:effectLst/>
                <a:latin typeface="-apple-system"/>
              </a:rPr>
              <a:t> For example, during a form load lifecycle, </a:t>
            </a:r>
            <a:r>
              <a:rPr lang="en-US" b="1" i="0" dirty="0">
                <a:solidFill>
                  <a:srgbClr val="24292E"/>
                </a:solidFill>
                <a:effectLst/>
                <a:latin typeface="-apple-system"/>
              </a:rPr>
              <a:t>controls are rendered, ribbon rule are evaluated, onload event handlers are executed</a:t>
            </a:r>
            <a:r>
              <a:rPr lang="en-US" b="0" i="0" dirty="0">
                <a:solidFill>
                  <a:srgbClr val="24292E"/>
                </a:solidFill>
                <a:effectLst/>
                <a:latin typeface="-apple-system"/>
              </a:rPr>
              <a:t>, etc. The </a:t>
            </a:r>
            <a:r>
              <a:rPr lang="en-US" b="1" i="0" dirty="0">
                <a:solidFill>
                  <a:srgbClr val="24292E"/>
                </a:solidFill>
                <a:effectLst/>
                <a:latin typeface="-apple-system"/>
              </a:rPr>
              <a:t>Attribution</a:t>
            </a:r>
            <a:r>
              <a:rPr lang="en-US" b="0" i="0" dirty="0">
                <a:solidFill>
                  <a:srgbClr val="24292E"/>
                </a:solidFill>
                <a:effectLst/>
                <a:latin typeface="-apple-system"/>
              </a:rPr>
              <a:t> property will specify and group, in chronological order, which events happened. An added bonus is </a:t>
            </a:r>
            <a:r>
              <a:rPr lang="en-US" b="1" i="0" dirty="0">
                <a:solidFill>
                  <a:srgbClr val="24292E"/>
                </a:solidFill>
                <a:effectLst/>
                <a:latin typeface="-apple-system"/>
              </a:rPr>
              <a:t>the duration is also shown for each event along with if any synchronous calls were made</a:t>
            </a:r>
            <a:r>
              <a:rPr lang="en-US" b="0" i="0" dirty="0">
                <a:solidFill>
                  <a:srgbClr val="24292E"/>
                </a:solidFill>
                <a:effectLst/>
                <a:latin typeface="-apple-system"/>
              </a:rPr>
              <a:t>.</a:t>
            </a:r>
          </a:p>
          <a:p>
            <a:pPr algn="l"/>
            <a:endParaRPr lang="en-US" b="0" i="0" dirty="0">
              <a:solidFill>
                <a:srgbClr val="24292E"/>
              </a:solidFill>
              <a:effectLst/>
              <a:latin typeface="-apple-system"/>
            </a:endParaRPr>
          </a:p>
          <a:p>
            <a:pPr algn="l"/>
            <a:r>
              <a:rPr lang="en-US" b="1" i="0" dirty="0">
                <a:solidFill>
                  <a:srgbClr val="2B2B2B"/>
                </a:solidFill>
                <a:effectLst/>
                <a:latin typeface="Segoe UI" panose="020B0502040204020203" pitchFamily="34" charset="0"/>
              </a:rPr>
              <a:t>Zone Activity and Other Data Points</a:t>
            </a:r>
            <a:endParaRPr lang="en-US" b="0" i="0" dirty="0">
              <a:solidFill>
                <a:srgbClr val="2B2B2B"/>
              </a:solidFill>
              <a:effectLst/>
              <a:latin typeface="Segoe UI" panose="020B0502040204020203" pitchFamily="34" charset="0"/>
            </a:endParaRPr>
          </a:p>
          <a:p>
            <a:pPr algn="l"/>
            <a:r>
              <a:rPr lang="en-US" b="0" i="0" dirty="0">
                <a:solidFill>
                  <a:srgbClr val="2B2B2B"/>
                </a:solidFill>
                <a:effectLst/>
                <a:latin typeface="Segoe UI" panose="020B0502040204020203" pitchFamily="34" charset="0"/>
              </a:rPr>
              <a:t>Within </a:t>
            </a:r>
            <a:r>
              <a:rPr lang="en-US" b="1" i="0" dirty="0">
                <a:solidFill>
                  <a:srgbClr val="2B2B2B"/>
                </a:solidFill>
                <a:effectLst/>
                <a:latin typeface="Segoe UI" panose="020B0502040204020203" pitchFamily="34" charset="0"/>
              </a:rPr>
              <a:t>Key Performance Indicators</a:t>
            </a:r>
            <a:r>
              <a:rPr lang="en-US" b="0" i="0" dirty="0">
                <a:solidFill>
                  <a:srgbClr val="2B2B2B"/>
                </a:solidFill>
                <a:effectLst/>
                <a:latin typeface="Segoe UI" panose="020B0502040204020203" pitchFamily="34" charset="0"/>
              </a:rPr>
              <a:t>, are other data points that prove useful when debugging performance related issues. </a:t>
            </a:r>
            <a:r>
              <a:rPr lang="en-US" b="1" i="1" dirty="0">
                <a:solidFill>
                  <a:srgbClr val="2B2B2B"/>
                </a:solidFill>
                <a:effectLst/>
                <a:latin typeface="Segoe UI" panose="020B0502040204020203" pitchFamily="34" charset="0"/>
              </a:rPr>
              <a:t>Latency</a:t>
            </a:r>
            <a:r>
              <a:rPr lang="en-US" b="0" i="0" dirty="0">
                <a:solidFill>
                  <a:srgbClr val="2B2B2B"/>
                </a:solidFill>
                <a:effectLst/>
                <a:latin typeface="Segoe UI" panose="020B0502040204020203" pitchFamily="34" charset="0"/>
              </a:rPr>
              <a:t> and </a:t>
            </a:r>
            <a:r>
              <a:rPr lang="en-US" b="1" i="1" dirty="0">
                <a:solidFill>
                  <a:srgbClr val="2B2B2B"/>
                </a:solidFill>
                <a:effectLst/>
                <a:latin typeface="Segoe UI" panose="020B0502040204020203" pitchFamily="34" charset="0"/>
              </a:rPr>
              <a:t>Throughput</a:t>
            </a:r>
            <a:r>
              <a:rPr lang="en-US" b="0" i="0" dirty="0">
                <a:solidFill>
                  <a:srgbClr val="2B2B2B"/>
                </a:solidFill>
                <a:effectLst/>
                <a:latin typeface="Segoe UI" panose="020B0502040204020203" pitchFamily="34" charset="0"/>
              </a:rPr>
              <a:t> are shown as well as </a:t>
            </a:r>
            <a:r>
              <a:rPr lang="en-US" b="1" i="0" u="sng" dirty="0">
                <a:solidFill>
                  <a:srgbClr val="2B2B2B"/>
                </a:solidFill>
                <a:effectLst/>
                <a:latin typeface="Segoe UI" panose="020B0502040204020203" pitchFamily="34" charset="0"/>
              </a:rPr>
              <a:t>timings for network related calls and custom script executions</a:t>
            </a:r>
            <a:r>
              <a:rPr lang="en-US" b="0" i="0" dirty="0">
                <a:solidFill>
                  <a:srgbClr val="2B2B2B"/>
                </a:solidFill>
                <a:effectLst/>
                <a:latin typeface="Segoe UI" panose="020B0502040204020203" pitchFamily="34" charset="0"/>
              </a:rPr>
              <a:t>. Within the </a:t>
            </a:r>
            <a:r>
              <a:rPr lang="en-US" b="1" i="1" dirty="0" err="1">
                <a:solidFill>
                  <a:srgbClr val="2B2B2B"/>
                </a:solidFill>
                <a:effectLst/>
                <a:latin typeface="Segoe UI" panose="020B0502040204020203" pitchFamily="34" charset="0"/>
              </a:rPr>
              <a:t>ZoneActivity</a:t>
            </a:r>
            <a:r>
              <a:rPr lang="en-US" b="0" i="0" dirty="0">
                <a:solidFill>
                  <a:srgbClr val="2B2B2B"/>
                </a:solidFill>
                <a:effectLst/>
                <a:latin typeface="Segoe UI" panose="020B0502040204020203" pitchFamily="34" charset="0"/>
              </a:rPr>
              <a:t> property we see events grouped by web service calls, </a:t>
            </a:r>
            <a:r>
              <a:rPr lang="en-US" b="0" i="0" u="sng" dirty="0">
                <a:solidFill>
                  <a:srgbClr val="000000"/>
                </a:solidFill>
                <a:effectLst/>
                <a:latin typeface="Segoe UI" panose="020B0502040204020203" pitchFamily="34" charset="0"/>
                <a:hlinkClick r:id="rId4"/>
              </a:rPr>
              <a:t>browser resource timings</a:t>
            </a:r>
            <a:r>
              <a:rPr lang="en-US" b="0" i="0" dirty="0">
                <a:solidFill>
                  <a:srgbClr val="2B2B2B"/>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5"/>
              </a:rPr>
              <a:t>performance observer</a:t>
            </a:r>
            <a:r>
              <a:rPr lang="en-US" b="0" i="0" dirty="0">
                <a:solidFill>
                  <a:srgbClr val="2B2B2B"/>
                </a:solidFill>
                <a:effectLst/>
                <a:latin typeface="Segoe UI" panose="020B0502040204020203" pitchFamily="34" charset="0"/>
              </a:rPr>
              <a:t> events. The </a:t>
            </a:r>
            <a:r>
              <a:rPr lang="en-US" b="1" i="1" dirty="0" err="1">
                <a:solidFill>
                  <a:srgbClr val="2B2B2B"/>
                </a:solidFill>
                <a:effectLst/>
                <a:latin typeface="Segoe UI" panose="020B0502040204020203" pitchFamily="34" charset="0"/>
              </a:rPr>
              <a:t>CustomScriptTime</a:t>
            </a:r>
            <a:r>
              <a:rPr lang="en-US" b="0" i="0" dirty="0">
                <a:solidFill>
                  <a:srgbClr val="2B2B2B"/>
                </a:solidFill>
                <a:effectLst/>
                <a:latin typeface="Segoe UI" panose="020B0502040204020203" pitchFamily="34" charset="0"/>
              </a:rPr>
              <a:t> shows the duration of all of the registered event handlers that fired during this particular </a:t>
            </a:r>
            <a:r>
              <a:rPr lang="en-US" b="1" i="0" dirty="0">
                <a:solidFill>
                  <a:srgbClr val="2B2B2B"/>
                </a:solidFill>
                <a:effectLst/>
                <a:latin typeface="Segoe UI" panose="020B0502040204020203" pitchFamily="34" charset="0"/>
              </a:rPr>
              <a:t>Key Performance Indicator</a:t>
            </a:r>
            <a:r>
              <a:rPr lang="en-US" b="0" i="0" dirty="0">
                <a:solidFill>
                  <a:srgbClr val="2B2B2B"/>
                </a:solidFill>
                <a:effectLst/>
                <a:latin typeface="Segoe UI" panose="020B0502040204020203" pitchFamily="34" charset="0"/>
              </a:rPr>
              <a:t>.</a:t>
            </a:r>
          </a:p>
          <a:p>
            <a:pPr algn="l"/>
            <a:endParaRPr lang="en-US" b="0" i="0" dirty="0">
              <a:solidFill>
                <a:srgbClr val="24292E"/>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10/2/2020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24858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92E"/>
                </a:solidFill>
                <a:effectLst/>
                <a:latin typeface="-apple-system"/>
              </a:rPr>
              <a:t>Reference: </a:t>
            </a:r>
            <a:r>
              <a:rPr lang="en-US" dirty="0">
                <a:hlinkClick r:id="rId3"/>
              </a:rPr>
              <a:t>https://community.dynamics.com/crm/b/crminthefield/posts/monitoring-the-power-platform-model-driven-apps---monitor-tool-part-1-messages-and-scenarios</a:t>
            </a:r>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r>
              <a:rPr lang="en-US" b="1" i="0" dirty="0">
                <a:solidFill>
                  <a:srgbClr val="24292E"/>
                </a:solidFill>
                <a:effectLst/>
                <a:latin typeface="-apple-system"/>
              </a:rPr>
              <a:t>Attribution</a:t>
            </a:r>
          </a:p>
          <a:p>
            <a:pPr algn="l"/>
            <a:r>
              <a:rPr lang="en-US" b="0" i="0" dirty="0">
                <a:solidFill>
                  <a:srgbClr val="24292E"/>
                </a:solidFill>
                <a:effectLst/>
                <a:latin typeface="-apple-system"/>
              </a:rPr>
              <a:t>On certain </a:t>
            </a:r>
            <a:r>
              <a:rPr lang="en-US" b="1" i="0" dirty="0">
                <a:solidFill>
                  <a:srgbClr val="24292E"/>
                </a:solidFill>
                <a:effectLst/>
                <a:latin typeface="-apple-system"/>
              </a:rPr>
              <a:t>Key Performance Indicators</a:t>
            </a:r>
            <a:r>
              <a:rPr lang="en-US" b="0" i="0" dirty="0">
                <a:solidFill>
                  <a:srgbClr val="24292E"/>
                </a:solidFill>
                <a:effectLst/>
                <a:latin typeface="-apple-system"/>
              </a:rPr>
              <a:t> a property is included called "</a:t>
            </a:r>
            <a:r>
              <a:rPr lang="en-US" b="1" i="1" dirty="0">
                <a:solidFill>
                  <a:srgbClr val="24292E"/>
                </a:solidFill>
                <a:effectLst/>
                <a:latin typeface="-apple-system"/>
              </a:rPr>
              <a:t>Attribution</a:t>
            </a:r>
            <a:r>
              <a:rPr lang="en-US" b="0" i="0" dirty="0">
                <a:solidFill>
                  <a:srgbClr val="24292E"/>
                </a:solidFill>
                <a:effectLst/>
                <a:latin typeface="-apple-system"/>
              </a:rPr>
              <a:t>" which represents specific lifecycle events. </a:t>
            </a:r>
            <a:r>
              <a:rPr lang="en-US" b="1" i="0" dirty="0">
                <a:solidFill>
                  <a:srgbClr val="24292E"/>
                </a:solidFill>
                <a:effectLst/>
                <a:latin typeface="-apple-system"/>
              </a:rPr>
              <a:t>This includes the commands or actions executed within a KPI.</a:t>
            </a:r>
            <a:r>
              <a:rPr lang="en-US" b="0" i="0" dirty="0">
                <a:solidFill>
                  <a:srgbClr val="24292E"/>
                </a:solidFill>
                <a:effectLst/>
                <a:latin typeface="-apple-system"/>
              </a:rPr>
              <a:t> For example, during a form load lifecycle, </a:t>
            </a:r>
            <a:r>
              <a:rPr lang="en-US" b="1" i="0" dirty="0">
                <a:solidFill>
                  <a:srgbClr val="24292E"/>
                </a:solidFill>
                <a:effectLst/>
                <a:latin typeface="-apple-system"/>
              </a:rPr>
              <a:t>controls are rendered, ribbon rule are evaluated, onload event handlers are executed</a:t>
            </a:r>
            <a:r>
              <a:rPr lang="en-US" b="0" i="0" dirty="0">
                <a:solidFill>
                  <a:srgbClr val="24292E"/>
                </a:solidFill>
                <a:effectLst/>
                <a:latin typeface="-apple-system"/>
              </a:rPr>
              <a:t>, etc. The </a:t>
            </a:r>
            <a:r>
              <a:rPr lang="en-US" b="1" i="0" dirty="0">
                <a:solidFill>
                  <a:srgbClr val="24292E"/>
                </a:solidFill>
                <a:effectLst/>
                <a:latin typeface="-apple-system"/>
              </a:rPr>
              <a:t>Attribution</a:t>
            </a:r>
            <a:r>
              <a:rPr lang="en-US" b="0" i="0" dirty="0">
                <a:solidFill>
                  <a:srgbClr val="24292E"/>
                </a:solidFill>
                <a:effectLst/>
                <a:latin typeface="-apple-system"/>
              </a:rPr>
              <a:t> property will specify and group, in chronological order, which events happened. An added bonus is </a:t>
            </a:r>
            <a:r>
              <a:rPr lang="en-US" b="1" i="0" dirty="0">
                <a:solidFill>
                  <a:srgbClr val="24292E"/>
                </a:solidFill>
                <a:effectLst/>
                <a:latin typeface="-apple-system"/>
              </a:rPr>
              <a:t>the duration is also shown for each event along with if any synchronous calls were made</a:t>
            </a:r>
            <a:r>
              <a:rPr lang="en-US" b="0" i="0" dirty="0">
                <a:solidFill>
                  <a:srgbClr val="24292E"/>
                </a:solidFill>
                <a:effectLst/>
                <a:latin typeface="-apple-system"/>
              </a:rPr>
              <a:t>.</a:t>
            </a:r>
          </a:p>
          <a:p>
            <a:pPr algn="l"/>
            <a:endParaRPr lang="en-US" b="0" i="0" dirty="0">
              <a:solidFill>
                <a:srgbClr val="24292E"/>
              </a:solidFill>
              <a:effectLst/>
              <a:latin typeface="-apple-system"/>
            </a:endParaRPr>
          </a:p>
          <a:p>
            <a:pPr algn="l"/>
            <a:r>
              <a:rPr lang="en-US" b="1" i="0" dirty="0">
                <a:solidFill>
                  <a:srgbClr val="2B2B2B"/>
                </a:solidFill>
                <a:effectLst/>
                <a:latin typeface="Segoe UI" panose="020B0502040204020203" pitchFamily="34" charset="0"/>
              </a:rPr>
              <a:t>Zone Activity and Other Data Points</a:t>
            </a:r>
            <a:endParaRPr lang="en-US" b="0" i="0" dirty="0">
              <a:solidFill>
                <a:srgbClr val="2B2B2B"/>
              </a:solidFill>
              <a:effectLst/>
              <a:latin typeface="Segoe UI" panose="020B0502040204020203" pitchFamily="34" charset="0"/>
            </a:endParaRPr>
          </a:p>
          <a:p>
            <a:pPr algn="l"/>
            <a:r>
              <a:rPr lang="en-US" b="0" i="0" dirty="0">
                <a:solidFill>
                  <a:srgbClr val="2B2B2B"/>
                </a:solidFill>
                <a:effectLst/>
                <a:latin typeface="Segoe UI" panose="020B0502040204020203" pitchFamily="34" charset="0"/>
              </a:rPr>
              <a:t>Within </a:t>
            </a:r>
            <a:r>
              <a:rPr lang="en-US" b="1" i="0" dirty="0">
                <a:solidFill>
                  <a:srgbClr val="2B2B2B"/>
                </a:solidFill>
                <a:effectLst/>
                <a:latin typeface="Segoe UI" panose="020B0502040204020203" pitchFamily="34" charset="0"/>
              </a:rPr>
              <a:t>Key Performance Indicators</a:t>
            </a:r>
            <a:r>
              <a:rPr lang="en-US" b="0" i="0" dirty="0">
                <a:solidFill>
                  <a:srgbClr val="2B2B2B"/>
                </a:solidFill>
                <a:effectLst/>
                <a:latin typeface="Segoe UI" panose="020B0502040204020203" pitchFamily="34" charset="0"/>
              </a:rPr>
              <a:t>, are other data points that prove useful when debugging performance related issues. </a:t>
            </a:r>
            <a:r>
              <a:rPr lang="en-US" b="1" i="1" dirty="0">
                <a:solidFill>
                  <a:srgbClr val="2B2B2B"/>
                </a:solidFill>
                <a:effectLst/>
                <a:latin typeface="Segoe UI" panose="020B0502040204020203" pitchFamily="34" charset="0"/>
              </a:rPr>
              <a:t>Latency</a:t>
            </a:r>
            <a:r>
              <a:rPr lang="en-US" b="0" i="0" dirty="0">
                <a:solidFill>
                  <a:srgbClr val="2B2B2B"/>
                </a:solidFill>
                <a:effectLst/>
                <a:latin typeface="Segoe UI" panose="020B0502040204020203" pitchFamily="34" charset="0"/>
              </a:rPr>
              <a:t> and </a:t>
            </a:r>
            <a:r>
              <a:rPr lang="en-US" b="1" i="1" dirty="0">
                <a:solidFill>
                  <a:srgbClr val="2B2B2B"/>
                </a:solidFill>
                <a:effectLst/>
                <a:latin typeface="Segoe UI" panose="020B0502040204020203" pitchFamily="34" charset="0"/>
              </a:rPr>
              <a:t>Throughput</a:t>
            </a:r>
            <a:r>
              <a:rPr lang="en-US" b="0" i="0" dirty="0">
                <a:solidFill>
                  <a:srgbClr val="2B2B2B"/>
                </a:solidFill>
                <a:effectLst/>
                <a:latin typeface="Segoe UI" panose="020B0502040204020203" pitchFamily="34" charset="0"/>
              </a:rPr>
              <a:t> are shown as well as </a:t>
            </a:r>
            <a:r>
              <a:rPr lang="en-US" b="1" i="0" u="sng" dirty="0">
                <a:solidFill>
                  <a:srgbClr val="2B2B2B"/>
                </a:solidFill>
                <a:effectLst/>
                <a:latin typeface="Segoe UI" panose="020B0502040204020203" pitchFamily="34" charset="0"/>
              </a:rPr>
              <a:t>timings for network related calls and custom script executions</a:t>
            </a:r>
            <a:r>
              <a:rPr lang="en-US" b="0" i="0" dirty="0">
                <a:solidFill>
                  <a:srgbClr val="2B2B2B"/>
                </a:solidFill>
                <a:effectLst/>
                <a:latin typeface="Segoe UI" panose="020B0502040204020203" pitchFamily="34" charset="0"/>
              </a:rPr>
              <a:t>. Within the </a:t>
            </a:r>
            <a:r>
              <a:rPr lang="en-US" b="1" i="1" dirty="0" err="1">
                <a:solidFill>
                  <a:srgbClr val="2B2B2B"/>
                </a:solidFill>
                <a:effectLst/>
                <a:latin typeface="Segoe UI" panose="020B0502040204020203" pitchFamily="34" charset="0"/>
              </a:rPr>
              <a:t>ZoneActivity</a:t>
            </a:r>
            <a:r>
              <a:rPr lang="en-US" b="0" i="0" dirty="0">
                <a:solidFill>
                  <a:srgbClr val="2B2B2B"/>
                </a:solidFill>
                <a:effectLst/>
                <a:latin typeface="Segoe UI" panose="020B0502040204020203" pitchFamily="34" charset="0"/>
              </a:rPr>
              <a:t> property we see events grouped by web service calls, </a:t>
            </a:r>
            <a:r>
              <a:rPr lang="en-US" b="0" i="0" u="sng" dirty="0">
                <a:solidFill>
                  <a:srgbClr val="000000"/>
                </a:solidFill>
                <a:effectLst/>
                <a:latin typeface="Segoe UI" panose="020B0502040204020203" pitchFamily="34" charset="0"/>
                <a:hlinkClick r:id="rId4"/>
              </a:rPr>
              <a:t>browser resource timings</a:t>
            </a:r>
            <a:r>
              <a:rPr lang="en-US" b="0" i="0" dirty="0">
                <a:solidFill>
                  <a:srgbClr val="2B2B2B"/>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5"/>
              </a:rPr>
              <a:t>performance observer</a:t>
            </a:r>
            <a:r>
              <a:rPr lang="en-US" b="0" i="0" dirty="0">
                <a:solidFill>
                  <a:srgbClr val="2B2B2B"/>
                </a:solidFill>
                <a:effectLst/>
                <a:latin typeface="Segoe UI" panose="020B0502040204020203" pitchFamily="34" charset="0"/>
              </a:rPr>
              <a:t> events. The </a:t>
            </a:r>
            <a:r>
              <a:rPr lang="en-US" b="1" i="1" dirty="0" err="1">
                <a:solidFill>
                  <a:srgbClr val="2B2B2B"/>
                </a:solidFill>
                <a:effectLst/>
                <a:latin typeface="Segoe UI" panose="020B0502040204020203" pitchFamily="34" charset="0"/>
              </a:rPr>
              <a:t>CustomScriptTime</a:t>
            </a:r>
            <a:r>
              <a:rPr lang="en-US" b="0" i="0" dirty="0">
                <a:solidFill>
                  <a:srgbClr val="2B2B2B"/>
                </a:solidFill>
                <a:effectLst/>
                <a:latin typeface="Segoe UI" panose="020B0502040204020203" pitchFamily="34" charset="0"/>
              </a:rPr>
              <a:t> shows the duration of all of the registered event handlers that fired during this particular </a:t>
            </a:r>
            <a:r>
              <a:rPr lang="en-US" b="1" i="0" dirty="0">
                <a:solidFill>
                  <a:srgbClr val="2B2B2B"/>
                </a:solidFill>
                <a:effectLst/>
                <a:latin typeface="Segoe UI" panose="020B0502040204020203" pitchFamily="34" charset="0"/>
              </a:rPr>
              <a:t>Key Performance Indicator</a:t>
            </a:r>
            <a:r>
              <a:rPr lang="en-US" b="0" i="0" dirty="0">
                <a:solidFill>
                  <a:srgbClr val="2B2B2B"/>
                </a:solidFill>
                <a:effectLst/>
                <a:latin typeface="Segoe UI" panose="020B0502040204020203" pitchFamily="34" charset="0"/>
              </a:rPr>
              <a:t>.</a:t>
            </a:r>
          </a:p>
          <a:p>
            <a:pPr algn="l"/>
            <a:endParaRPr lang="en-US" b="0" i="0" dirty="0">
              <a:solidFill>
                <a:srgbClr val="24292E"/>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10/2/2020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2485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92E"/>
                </a:solidFill>
                <a:effectLst/>
                <a:latin typeface="-apple-system"/>
              </a:rPr>
              <a:t>Reference: </a:t>
            </a:r>
            <a:r>
              <a:rPr lang="en-US" dirty="0">
                <a:hlinkClick r:id="rId3"/>
              </a:rPr>
              <a:t>https://community.dynamics.com/crm/b/crminthefield/posts/monitoring-the-power-platform-model-driven-apps---monitor-tool-part-1-messages-and-scenarios</a:t>
            </a:r>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endParaRPr lang="en-US" b="1" i="0" dirty="0">
              <a:solidFill>
                <a:srgbClr val="24292E"/>
              </a:solidFill>
              <a:effectLst/>
              <a:latin typeface="-apple-system"/>
            </a:endParaRPr>
          </a:p>
          <a:p>
            <a:pPr algn="l"/>
            <a:r>
              <a:rPr lang="en-US" b="1" i="0" dirty="0">
                <a:solidFill>
                  <a:srgbClr val="24292E"/>
                </a:solidFill>
                <a:effectLst/>
                <a:latin typeface="-apple-system"/>
              </a:rPr>
              <a:t>Attribution</a:t>
            </a:r>
          </a:p>
          <a:p>
            <a:pPr algn="l"/>
            <a:r>
              <a:rPr lang="en-US" b="0" i="0" dirty="0">
                <a:solidFill>
                  <a:srgbClr val="24292E"/>
                </a:solidFill>
                <a:effectLst/>
                <a:latin typeface="-apple-system"/>
              </a:rPr>
              <a:t>On certain </a:t>
            </a:r>
            <a:r>
              <a:rPr lang="en-US" b="1" i="0" dirty="0">
                <a:solidFill>
                  <a:srgbClr val="24292E"/>
                </a:solidFill>
                <a:effectLst/>
                <a:latin typeface="-apple-system"/>
              </a:rPr>
              <a:t>Key Performance Indicators</a:t>
            </a:r>
            <a:r>
              <a:rPr lang="en-US" b="0" i="0" dirty="0">
                <a:solidFill>
                  <a:srgbClr val="24292E"/>
                </a:solidFill>
                <a:effectLst/>
                <a:latin typeface="-apple-system"/>
              </a:rPr>
              <a:t> a property is included called "</a:t>
            </a:r>
            <a:r>
              <a:rPr lang="en-US" b="1" i="1" dirty="0">
                <a:solidFill>
                  <a:srgbClr val="24292E"/>
                </a:solidFill>
                <a:effectLst/>
                <a:latin typeface="-apple-system"/>
              </a:rPr>
              <a:t>Attribution</a:t>
            </a:r>
            <a:r>
              <a:rPr lang="en-US" b="0" i="0" dirty="0">
                <a:solidFill>
                  <a:srgbClr val="24292E"/>
                </a:solidFill>
                <a:effectLst/>
                <a:latin typeface="-apple-system"/>
              </a:rPr>
              <a:t>" which represents specific lifecycle events. </a:t>
            </a:r>
            <a:r>
              <a:rPr lang="en-US" b="1" i="0" dirty="0">
                <a:solidFill>
                  <a:srgbClr val="24292E"/>
                </a:solidFill>
                <a:effectLst/>
                <a:latin typeface="-apple-system"/>
              </a:rPr>
              <a:t>This includes the commands or actions executed within a KPI.</a:t>
            </a:r>
            <a:r>
              <a:rPr lang="en-US" b="0" i="0" dirty="0">
                <a:solidFill>
                  <a:srgbClr val="24292E"/>
                </a:solidFill>
                <a:effectLst/>
                <a:latin typeface="-apple-system"/>
              </a:rPr>
              <a:t> For example, during a form load lifecycle, </a:t>
            </a:r>
            <a:r>
              <a:rPr lang="en-US" b="1" i="0" dirty="0">
                <a:solidFill>
                  <a:srgbClr val="24292E"/>
                </a:solidFill>
                <a:effectLst/>
                <a:latin typeface="-apple-system"/>
              </a:rPr>
              <a:t>controls are rendered, ribbon rule are evaluated, onload event handlers are executed</a:t>
            </a:r>
            <a:r>
              <a:rPr lang="en-US" b="0" i="0" dirty="0">
                <a:solidFill>
                  <a:srgbClr val="24292E"/>
                </a:solidFill>
                <a:effectLst/>
                <a:latin typeface="-apple-system"/>
              </a:rPr>
              <a:t>, etc. The </a:t>
            </a:r>
            <a:r>
              <a:rPr lang="en-US" b="1" i="0" dirty="0">
                <a:solidFill>
                  <a:srgbClr val="24292E"/>
                </a:solidFill>
                <a:effectLst/>
                <a:latin typeface="-apple-system"/>
              </a:rPr>
              <a:t>Attribution</a:t>
            </a:r>
            <a:r>
              <a:rPr lang="en-US" b="0" i="0" dirty="0">
                <a:solidFill>
                  <a:srgbClr val="24292E"/>
                </a:solidFill>
                <a:effectLst/>
                <a:latin typeface="-apple-system"/>
              </a:rPr>
              <a:t> property will specify and group, in chronological order, which events happened. An added bonus is </a:t>
            </a:r>
            <a:r>
              <a:rPr lang="en-US" b="1" i="0" dirty="0">
                <a:solidFill>
                  <a:srgbClr val="24292E"/>
                </a:solidFill>
                <a:effectLst/>
                <a:latin typeface="-apple-system"/>
              </a:rPr>
              <a:t>the duration is also shown for each event along with if any synchronous calls were made</a:t>
            </a:r>
            <a:r>
              <a:rPr lang="en-US" b="0" i="0" dirty="0">
                <a:solidFill>
                  <a:srgbClr val="24292E"/>
                </a:solidFill>
                <a:effectLst/>
                <a:latin typeface="-apple-system"/>
              </a:rPr>
              <a:t>.</a:t>
            </a:r>
          </a:p>
          <a:p>
            <a:pPr algn="l"/>
            <a:endParaRPr lang="en-US" b="0" i="0" dirty="0">
              <a:solidFill>
                <a:srgbClr val="24292E"/>
              </a:solidFill>
              <a:effectLst/>
              <a:latin typeface="-apple-system"/>
            </a:endParaRPr>
          </a:p>
          <a:p>
            <a:pPr algn="l"/>
            <a:r>
              <a:rPr lang="en-US" b="1" i="0" dirty="0">
                <a:solidFill>
                  <a:srgbClr val="2B2B2B"/>
                </a:solidFill>
                <a:effectLst/>
                <a:latin typeface="Segoe UI" panose="020B0502040204020203" pitchFamily="34" charset="0"/>
              </a:rPr>
              <a:t>Zone Activity and Other Data Points</a:t>
            </a:r>
            <a:endParaRPr lang="en-US" b="0" i="0" dirty="0">
              <a:solidFill>
                <a:srgbClr val="2B2B2B"/>
              </a:solidFill>
              <a:effectLst/>
              <a:latin typeface="Segoe UI" panose="020B0502040204020203" pitchFamily="34" charset="0"/>
            </a:endParaRPr>
          </a:p>
          <a:p>
            <a:pPr algn="l"/>
            <a:r>
              <a:rPr lang="en-US" b="0" i="0" dirty="0">
                <a:solidFill>
                  <a:srgbClr val="2B2B2B"/>
                </a:solidFill>
                <a:effectLst/>
                <a:latin typeface="Segoe UI" panose="020B0502040204020203" pitchFamily="34" charset="0"/>
              </a:rPr>
              <a:t>Within </a:t>
            </a:r>
            <a:r>
              <a:rPr lang="en-US" b="1" i="0" dirty="0">
                <a:solidFill>
                  <a:srgbClr val="2B2B2B"/>
                </a:solidFill>
                <a:effectLst/>
                <a:latin typeface="Segoe UI" panose="020B0502040204020203" pitchFamily="34" charset="0"/>
              </a:rPr>
              <a:t>Key Performance Indicators</a:t>
            </a:r>
            <a:r>
              <a:rPr lang="en-US" b="0" i="0" dirty="0">
                <a:solidFill>
                  <a:srgbClr val="2B2B2B"/>
                </a:solidFill>
                <a:effectLst/>
                <a:latin typeface="Segoe UI" panose="020B0502040204020203" pitchFamily="34" charset="0"/>
              </a:rPr>
              <a:t>, are other data points that prove useful when debugging performance related issues. </a:t>
            </a:r>
            <a:r>
              <a:rPr lang="en-US" b="1" i="1" dirty="0">
                <a:solidFill>
                  <a:srgbClr val="2B2B2B"/>
                </a:solidFill>
                <a:effectLst/>
                <a:latin typeface="Segoe UI" panose="020B0502040204020203" pitchFamily="34" charset="0"/>
              </a:rPr>
              <a:t>Latency</a:t>
            </a:r>
            <a:r>
              <a:rPr lang="en-US" b="0" i="0" dirty="0">
                <a:solidFill>
                  <a:srgbClr val="2B2B2B"/>
                </a:solidFill>
                <a:effectLst/>
                <a:latin typeface="Segoe UI" panose="020B0502040204020203" pitchFamily="34" charset="0"/>
              </a:rPr>
              <a:t> and </a:t>
            </a:r>
            <a:r>
              <a:rPr lang="en-US" b="1" i="1" dirty="0">
                <a:solidFill>
                  <a:srgbClr val="2B2B2B"/>
                </a:solidFill>
                <a:effectLst/>
                <a:latin typeface="Segoe UI" panose="020B0502040204020203" pitchFamily="34" charset="0"/>
              </a:rPr>
              <a:t>Throughput</a:t>
            </a:r>
            <a:r>
              <a:rPr lang="en-US" b="0" i="0" dirty="0">
                <a:solidFill>
                  <a:srgbClr val="2B2B2B"/>
                </a:solidFill>
                <a:effectLst/>
                <a:latin typeface="Segoe UI" panose="020B0502040204020203" pitchFamily="34" charset="0"/>
              </a:rPr>
              <a:t> are shown as well as </a:t>
            </a:r>
            <a:r>
              <a:rPr lang="en-US" b="1" i="0" u="sng" dirty="0">
                <a:solidFill>
                  <a:srgbClr val="2B2B2B"/>
                </a:solidFill>
                <a:effectLst/>
                <a:latin typeface="Segoe UI" panose="020B0502040204020203" pitchFamily="34" charset="0"/>
              </a:rPr>
              <a:t>timings for network related calls and custom script executions</a:t>
            </a:r>
            <a:r>
              <a:rPr lang="en-US" b="0" i="0" dirty="0">
                <a:solidFill>
                  <a:srgbClr val="2B2B2B"/>
                </a:solidFill>
                <a:effectLst/>
                <a:latin typeface="Segoe UI" panose="020B0502040204020203" pitchFamily="34" charset="0"/>
              </a:rPr>
              <a:t>. Within the </a:t>
            </a:r>
            <a:r>
              <a:rPr lang="en-US" b="1" i="1" dirty="0" err="1">
                <a:solidFill>
                  <a:srgbClr val="2B2B2B"/>
                </a:solidFill>
                <a:effectLst/>
                <a:latin typeface="Segoe UI" panose="020B0502040204020203" pitchFamily="34" charset="0"/>
              </a:rPr>
              <a:t>ZoneActivity</a:t>
            </a:r>
            <a:r>
              <a:rPr lang="en-US" b="0" i="0" dirty="0">
                <a:solidFill>
                  <a:srgbClr val="2B2B2B"/>
                </a:solidFill>
                <a:effectLst/>
                <a:latin typeface="Segoe UI" panose="020B0502040204020203" pitchFamily="34" charset="0"/>
              </a:rPr>
              <a:t> property we see events grouped by web service calls, </a:t>
            </a:r>
            <a:r>
              <a:rPr lang="en-US" b="0" i="0" u="sng" dirty="0">
                <a:solidFill>
                  <a:srgbClr val="000000"/>
                </a:solidFill>
                <a:effectLst/>
                <a:latin typeface="Segoe UI" panose="020B0502040204020203" pitchFamily="34" charset="0"/>
                <a:hlinkClick r:id="rId4"/>
              </a:rPr>
              <a:t>browser resource timings</a:t>
            </a:r>
            <a:r>
              <a:rPr lang="en-US" b="0" i="0" dirty="0">
                <a:solidFill>
                  <a:srgbClr val="2B2B2B"/>
                </a:solidFill>
                <a:effectLst/>
                <a:latin typeface="Segoe UI" panose="020B0502040204020203" pitchFamily="34" charset="0"/>
              </a:rPr>
              <a:t> and </a:t>
            </a:r>
            <a:r>
              <a:rPr lang="en-US" b="0" i="0" u="sng" dirty="0">
                <a:solidFill>
                  <a:srgbClr val="000000"/>
                </a:solidFill>
                <a:effectLst/>
                <a:latin typeface="Segoe UI" panose="020B0502040204020203" pitchFamily="34" charset="0"/>
                <a:hlinkClick r:id="rId5"/>
              </a:rPr>
              <a:t>performance observer</a:t>
            </a:r>
            <a:r>
              <a:rPr lang="en-US" b="0" i="0" dirty="0">
                <a:solidFill>
                  <a:srgbClr val="2B2B2B"/>
                </a:solidFill>
                <a:effectLst/>
                <a:latin typeface="Segoe UI" panose="020B0502040204020203" pitchFamily="34" charset="0"/>
              </a:rPr>
              <a:t> events. The </a:t>
            </a:r>
            <a:r>
              <a:rPr lang="en-US" b="1" i="1" dirty="0" err="1">
                <a:solidFill>
                  <a:srgbClr val="2B2B2B"/>
                </a:solidFill>
                <a:effectLst/>
                <a:latin typeface="Segoe UI" panose="020B0502040204020203" pitchFamily="34" charset="0"/>
              </a:rPr>
              <a:t>CustomScriptTime</a:t>
            </a:r>
            <a:r>
              <a:rPr lang="en-US" b="0" i="0" dirty="0">
                <a:solidFill>
                  <a:srgbClr val="2B2B2B"/>
                </a:solidFill>
                <a:effectLst/>
                <a:latin typeface="Segoe UI" panose="020B0502040204020203" pitchFamily="34" charset="0"/>
              </a:rPr>
              <a:t> shows the duration of all of the registered event handlers that fired during this particular </a:t>
            </a:r>
            <a:r>
              <a:rPr lang="en-US" b="1" i="0" dirty="0">
                <a:solidFill>
                  <a:srgbClr val="2B2B2B"/>
                </a:solidFill>
                <a:effectLst/>
                <a:latin typeface="Segoe UI" panose="020B0502040204020203" pitchFamily="34" charset="0"/>
              </a:rPr>
              <a:t>Key Performance Indicator</a:t>
            </a:r>
            <a:r>
              <a:rPr lang="en-US" b="0" i="0" dirty="0">
                <a:solidFill>
                  <a:srgbClr val="2B2B2B"/>
                </a:solidFill>
                <a:effectLst/>
                <a:latin typeface="Segoe UI" panose="020B0502040204020203" pitchFamily="34" charset="0"/>
              </a:rPr>
              <a:t>.</a:t>
            </a:r>
          </a:p>
          <a:p>
            <a:pPr algn="l"/>
            <a:endParaRPr lang="en-US" b="0" i="0" dirty="0">
              <a:solidFill>
                <a:srgbClr val="24292E"/>
              </a:solidFill>
              <a:effectLst/>
              <a:latin typeface="-apple-system"/>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10/2/2020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12468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702" y="2119178"/>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320" y="2119177"/>
            <a:ext cx="6402388" cy="3664085"/>
          </a:xfrm>
          <a:noFill/>
        </p:spPr>
        <p:txBody>
          <a:bodyPr lIns="146304" tIns="91440" rIns="146304" bIns="91440" anchor="t" anchorCtr="0">
            <a:noAutofit/>
          </a:bodyPr>
          <a:lstStyle>
            <a:lvl1pPr>
              <a:defRPr sz="4000" spc="-100" baseline="0">
                <a:gradFill>
                  <a:gsLst>
                    <a:gs pos="57576">
                      <a:srgbClr val="FFFFFF"/>
                    </a:gs>
                    <a:gs pos="35000">
                      <a:srgbClr val="FFFFFF"/>
                    </a:gs>
                  </a:gsLst>
                  <a:lin ang="5400000" scaled="0"/>
                </a:gradFill>
                <a:latin typeface="+mj-lt"/>
              </a:defRPr>
            </a:lvl1pPr>
          </a:lstStyle>
          <a:p>
            <a:br>
              <a:rPr lang="en-US" sz="4000" dirty="0">
                <a:latin typeface="+mj-lt"/>
              </a:rPr>
            </a:br>
            <a:r>
              <a:rPr lang="en-US" sz="4000" dirty="0">
                <a:latin typeface="+mj-lt"/>
              </a:rPr>
              <a:t>&lt;&lt;Module Title&gt;&gt;</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08015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8236" y="1212850"/>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5943601" cy="5486398"/>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19983948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72269" y="1230954"/>
            <a:ext cx="11737168" cy="277460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300">
                <a:latin typeface="Consolas" panose="020B0609020204030204" pitchFamily="49" charset="0"/>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&lt;&lt;For code&gt;&gt;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This slide layout uses Consolas, a monotype font which is ideal for showing software code. </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endParaRPr lang="en-US" dirty="0"/>
          </a:p>
        </p:txBody>
      </p:sp>
    </p:spTree>
    <p:extLst>
      <p:ext uri="{BB962C8B-B14F-4D97-AF65-F5344CB8AC3E}">
        <p14:creationId xmlns:p14="http://schemas.microsoft.com/office/powerpoint/2010/main" val="358564412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331719" y="292607"/>
            <a:ext cx="3429320"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7"/>
            <a:ext cx="2057399" cy="923330"/>
          </a:xfrm>
          <a:prstGeom prst="rect">
            <a:avLst/>
          </a:prstGeom>
        </p:spPr>
        <p:txBody>
          <a:bodyPr wrap="square" lIns="146304" tIns="91440" rIns="146304" bIns="91440">
            <a:spAutoFit/>
          </a:bodyPr>
          <a:lstStyle/>
          <a:p>
            <a:pPr lvl="0"/>
            <a:r>
              <a:rPr lang="en-US" sz="4800" dirty="0">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320" y="3017520"/>
            <a:ext cx="5486400" cy="27432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dirty="0">
                <a:latin typeface="+mn-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description of the demo&gt;&gt;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219825" y="0"/>
            <a:ext cx="6216650" cy="6992587"/>
          </a:xfrm>
          <a:prstGeom prst="rect">
            <a:avLst/>
          </a:prstGeom>
        </p:spPr>
      </p:pic>
    </p:spTree>
    <p:extLst>
      <p:ext uri="{BB962C8B-B14F-4D97-AF65-F5344CB8AC3E}">
        <p14:creationId xmlns:p14="http://schemas.microsoft.com/office/powerpoint/2010/main" val="13987158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218237" y="1807"/>
            <a:ext cx="6218459" cy="699271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46236" y="292607"/>
            <a:ext cx="4114802" cy="914400"/>
          </a:xfrm>
        </p:spPr>
        <p:txBody>
          <a:bodyPr>
            <a:spAutoFit/>
          </a:bodyPr>
          <a:lstStyle>
            <a:lvl1pPr>
              <a:defRPr/>
            </a:lvl1pPr>
          </a:lstStyle>
          <a:p>
            <a:r>
              <a:rPr lang="en-US" dirty="0"/>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74319" y="292608"/>
            <a:ext cx="1371917" cy="914400"/>
          </a:xfrm>
          <a:prstGeom prst="rect">
            <a:avLst/>
          </a:prstGeom>
        </p:spPr>
        <p:txBody>
          <a:bodyPr wrap="square" lIns="146304" tIns="91440" rIns="146304" bIns="91440">
            <a:spAutoFit/>
          </a:bodyPr>
          <a:lstStyle/>
          <a:p>
            <a:pPr lvl="0"/>
            <a:r>
              <a:rPr lang="en-US" sz="4800" dirty="0">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74637" y="3017520"/>
            <a:ext cx="5486401" cy="3657600"/>
          </a:xfrm>
        </p:spPr>
        <p:txBody>
          <a:bodyPr/>
          <a:lstStyle>
            <a:lvl1pPr marL="0" marR="0" indent="0" algn="l" defTabSz="932742" rtl="0" eaLnBrk="1" fontAlgn="auto" latinLnBrk="0" hangingPunct="1">
              <a:lnSpc>
                <a:spcPct val="100000"/>
              </a:lnSpc>
              <a:spcBef>
                <a:spcPts val="0"/>
              </a:spcBef>
              <a:spcAft>
                <a:spcPts val="0"/>
              </a:spcAft>
              <a:buClrTx/>
              <a:buSzTx/>
              <a:buFontTx/>
              <a:buNone/>
              <a:tabLst/>
              <a:defRPr lang="en-US" sz="3600" b="1" i="0" baseline="0" dirty="0">
                <a:latin typeface="+mj-lt"/>
              </a:defRPr>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505050"/>
                </a:solidFill>
                <a:effectLst/>
                <a:uLnTx/>
                <a:uFillTx/>
                <a:latin typeface="+mj-lt"/>
                <a:ea typeface="+mn-ea"/>
                <a:cs typeface="+mn-cs"/>
              </a:rPr>
              <a:t>&lt;&lt; Add Lab Exercises </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1: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Exercise 2: Description</a:t>
            </a:r>
            <a:br>
              <a:rPr kumimoji="0" lang="en-US" sz="3200" b="0" i="0" u="none" strike="noStrike" kern="1200" cap="none" spc="0" normalizeH="0" baseline="0" noProof="0" dirty="0">
                <a:ln>
                  <a:noFill/>
                </a:ln>
                <a:solidFill>
                  <a:srgbClr val="505050"/>
                </a:solidFill>
                <a:effectLst/>
                <a:uLnTx/>
                <a:uFillTx/>
                <a:latin typeface="+mj-lt"/>
                <a:ea typeface="+mn-ea"/>
                <a:cs typeface="+mn-cs"/>
              </a:rPr>
            </a:br>
            <a:r>
              <a:rPr kumimoji="0" lang="en-US" sz="3200" b="0" i="0" u="none" strike="noStrike" kern="1200" cap="none" spc="0" normalizeH="0" baseline="0" noProof="0" dirty="0">
                <a:ln>
                  <a:noFill/>
                </a:ln>
                <a:solidFill>
                  <a:srgbClr val="505050"/>
                </a:solidFill>
                <a:effectLst/>
                <a:uLnTx/>
                <a:uFillTx/>
                <a:latin typeface="+mj-lt"/>
                <a:ea typeface="+mn-ea"/>
                <a:cs typeface="+mn-cs"/>
              </a:rPr>
              <a:t>&gt;&gt;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p:txBody>
      </p:sp>
    </p:spTree>
    <p:extLst>
      <p:ext uri="{BB962C8B-B14F-4D97-AF65-F5344CB8AC3E}">
        <p14:creationId xmlns:p14="http://schemas.microsoft.com/office/powerpoint/2010/main" val="8964488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14400"/>
          </a:xfrm>
          <a:prstGeom prst="rect">
            <a:avLst/>
          </a:prstGeom>
        </p:spPr>
        <p:txBody>
          <a:bodyPr wrap="square" lIns="146304" tIns="91440" rIns="146304" bIns="91440">
            <a:noAutofit/>
          </a:bodyPr>
          <a:lstStyle/>
          <a:p>
            <a:r>
              <a:rPr lang="en-US" sz="4800" dirty="0">
                <a:solidFill>
                  <a:schemeClr val="accent3"/>
                </a:solidFill>
                <a:latin typeface="+mj-lt"/>
              </a:rPr>
              <a:t>Knowledge Check</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&lt;&lt;Question: &gt;&gt;</a:t>
            </a:r>
            <a:br>
              <a:rPr lang="en-US" dirty="0"/>
            </a:br>
            <a:r>
              <a:rPr lang="en-US" dirty="0"/>
              <a:t> &lt;&lt;Answer:&gt;&gt;</a:t>
            </a:r>
          </a:p>
        </p:txBody>
      </p:sp>
    </p:spTree>
    <p:extLst>
      <p:ext uri="{BB962C8B-B14F-4D97-AF65-F5344CB8AC3E}">
        <p14:creationId xmlns:p14="http://schemas.microsoft.com/office/powerpoint/2010/main" val="1602244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72272" y="295272"/>
            <a:ext cx="11889564" cy="923330"/>
          </a:xfrm>
          <a:prstGeom prst="rect">
            <a:avLst/>
          </a:prstGeom>
        </p:spPr>
        <p:txBody>
          <a:bodyPr wrap="square" lIns="146304" tIns="91440" rIns="146304" bIns="91440">
            <a:noAutofit/>
          </a:bodyPr>
          <a:lstStyle/>
          <a:p>
            <a:r>
              <a:rPr lang="en-US" sz="4800" dirty="0">
                <a:solidFill>
                  <a:schemeClr val="accent3"/>
                </a:solidFill>
                <a:latin typeface="+mj-lt"/>
              </a:rPr>
              <a:t>Module Summary</a:t>
            </a:r>
            <a:endParaRPr lang="en-US" sz="4800" dirty="0">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74320" y="1211262"/>
            <a:ext cx="11734800" cy="5487989"/>
          </a:xfrm>
        </p:spPr>
        <p:txBody>
          <a:bodyPr/>
          <a:lstStyle>
            <a:lvl1pPr>
              <a:defRPr/>
            </a:lvl1pPr>
            <a:lvl2pPr>
              <a:defRPr/>
            </a:lvl2pPr>
          </a:lstStyle>
          <a:p>
            <a:pPr lvl="0"/>
            <a:r>
              <a:rPr lang="en-US" dirty="0"/>
              <a:t>&lt;&lt;Key takeaways from the Module&gt;&gt;</a:t>
            </a:r>
          </a:p>
        </p:txBody>
      </p:sp>
    </p:spTree>
    <p:extLst>
      <p:ext uri="{BB962C8B-B14F-4D97-AF65-F5344CB8AC3E}">
        <p14:creationId xmlns:p14="http://schemas.microsoft.com/office/powerpoint/2010/main" val="4806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00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2020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80010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2018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406316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74639" y="1213876"/>
            <a:ext cx="11889564" cy="4247317"/>
          </a:xfrm>
          <a:prstGeom prst="rect">
            <a:avLst/>
          </a:prstGeom>
        </p:spPr>
        <p:txBody>
          <a:bodyPr wrap="square" lIns="146304" tIns="91440" rIns="146304" bIns="91440">
            <a:spAutoFit/>
          </a:bodyPr>
          <a:lstStyle/>
          <a:p>
            <a:pPr lvl="0"/>
            <a:r>
              <a:rPr lang="en-US" sz="2400" dirty="0"/>
              <a:t>To switch to </a:t>
            </a:r>
            <a:r>
              <a:rPr lang="en-US" sz="2400" b="1" dirty="0"/>
              <a:t>Notes Page </a:t>
            </a:r>
            <a:r>
              <a:rPr lang="en-US" sz="2400" dirty="0"/>
              <a:t>view:</a:t>
            </a:r>
          </a:p>
          <a:p>
            <a:pPr lvl="1"/>
            <a:r>
              <a:rPr lang="en-US" sz="2400" dirty="0"/>
              <a:t>On the ribbon, click the </a:t>
            </a:r>
            <a:r>
              <a:rPr lang="en-US" sz="2400" b="1" dirty="0"/>
              <a:t>View</a:t>
            </a:r>
            <a:r>
              <a:rPr lang="en-US" sz="2400" dirty="0"/>
              <a:t> tab, and then click </a:t>
            </a:r>
            <a:r>
              <a:rPr lang="en-US" sz="2400" b="1" dirty="0"/>
              <a:t>Notes Page</a:t>
            </a:r>
          </a:p>
          <a:p>
            <a:pPr lvl="0"/>
            <a:endParaRPr lang="en-US" sz="2400" dirty="0"/>
          </a:p>
          <a:p>
            <a:pPr lvl="0"/>
            <a:r>
              <a:rPr lang="en-US" sz="2400" dirty="0"/>
              <a:t>To navigate through notes, use the </a:t>
            </a:r>
            <a:r>
              <a:rPr lang="en-US" sz="2400" b="1" dirty="0"/>
              <a:t>Page Up </a:t>
            </a:r>
            <a:r>
              <a:rPr lang="en-US" sz="2400" dirty="0"/>
              <a:t>and </a:t>
            </a:r>
            <a:r>
              <a:rPr lang="en-US" sz="2400" b="1" dirty="0"/>
              <a:t>Page Down </a:t>
            </a:r>
            <a:r>
              <a:rPr lang="en-US" sz="2400" dirty="0"/>
              <a:t>keys</a:t>
            </a:r>
          </a:p>
          <a:p>
            <a:pPr lvl="1"/>
            <a:r>
              <a:rPr lang="en-US" sz="2400" dirty="0"/>
              <a:t>Zoom in or zoom out, if required</a:t>
            </a:r>
          </a:p>
          <a:p>
            <a:pPr lvl="0"/>
            <a:endParaRPr lang="en-US" sz="2400" dirty="0"/>
          </a:p>
          <a:p>
            <a:pPr lvl="0"/>
            <a:r>
              <a:rPr lang="en-US" sz="2400" dirty="0"/>
              <a:t>In the </a:t>
            </a:r>
            <a:r>
              <a:rPr lang="en-US" sz="2400" b="1" dirty="0"/>
              <a:t>Notes Page </a:t>
            </a:r>
            <a:r>
              <a:rPr lang="en-US" sz="2400" dirty="0"/>
              <a:t>view, you can:</a:t>
            </a:r>
          </a:p>
          <a:p>
            <a:pPr lvl="1"/>
            <a:r>
              <a:rPr lang="en-US" sz="2400" dirty="0"/>
              <a:t>Read any supporting text—now or after the delivery</a:t>
            </a:r>
          </a:p>
          <a:p>
            <a:pPr lvl="1"/>
            <a:r>
              <a:rPr lang="en-US" sz="2400" dirty="0"/>
              <a:t>Add notes to your copy of the presentation, if required</a:t>
            </a:r>
          </a:p>
          <a:p>
            <a:pPr lvl="0"/>
            <a:endParaRPr lang="en-US" sz="2400" dirty="0"/>
          </a:p>
          <a:p>
            <a:pPr lvl="0"/>
            <a:r>
              <a:rPr lang="en-US" sz="2400" dirty="0"/>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74638" y="294246"/>
            <a:ext cx="11887198" cy="923330"/>
          </a:xfrm>
          <a:prstGeom prst="rect">
            <a:avLst/>
          </a:prstGeom>
        </p:spPr>
        <p:txBody>
          <a:bodyPr wrap="square" lIns="146304" tIns="91440" rIns="146304" bIns="91440">
            <a:noAutofit/>
          </a:bodyPr>
          <a:lstStyle/>
          <a:p>
            <a:r>
              <a:rPr lang="en-US" sz="4800" dirty="0">
                <a:solidFill>
                  <a:schemeClr val="accent3"/>
                </a:solidFill>
                <a:latin typeface="+mj-lt"/>
              </a:rPr>
              <a:t>How to View This Presentation</a:t>
            </a:r>
          </a:p>
        </p:txBody>
      </p:sp>
    </p:spTree>
    <p:extLst>
      <p:ext uri="{BB962C8B-B14F-4D97-AF65-F5344CB8AC3E}">
        <p14:creationId xmlns:p14="http://schemas.microsoft.com/office/powerpoint/2010/main" val="643832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74638" y="295274"/>
            <a:ext cx="11887196" cy="914400"/>
          </a:xfrm>
          <a:prstGeom prst="rect">
            <a:avLst/>
          </a:prstGeom>
        </p:spPr>
        <p:txBody>
          <a:bodyPr wrap="square" lIns="146304" tIns="91440" rIns="146304" bIns="91440">
            <a:noAutofit/>
          </a:bodyPr>
          <a:lstStyle/>
          <a:p>
            <a:pPr marL="53975" indent="0"/>
            <a:r>
              <a:rPr lang="en-US" sz="4800" baseline="0" dirty="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74638" y="1211255"/>
            <a:ext cx="11887200" cy="1292662"/>
          </a:xfrm>
        </p:spPr>
        <p:txBody>
          <a:bodyPr/>
          <a:lstStyle>
            <a:lvl1pPr>
              <a:defRPr/>
            </a:lvl1pPr>
            <a:lvl2pPr>
              <a:defRPr/>
            </a:lvl2pPr>
          </a:lstStyle>
          <a:p>
            <a:pPr lvl="0"/>
            <a:r>
              <a:rPr lang="en-US" dirty="0"/>
              <a:t>&lt;&lt;Lesson 1: Title&gt;&gt;</a:t>
            </a:r>
          </a:p>
          <a:p>
            <a:pPr lvl="0"/>
            <a:r>
              <a:rPr lang="en-US" dirty="0"/>
              <a:t>&lt;&lt;Lesson 2: Title&gt;&gt;</a:t>
            </a:r>
          </a:p>
        </p:txBody>
      </p:sp>
    </p:spTree>
    <p:extLst>
      <p:ext uri="{BB962C8B-B14F-4D97-AF65-F5344CB8AC3E}">
        <p14:creationId xmlns:p14="http://schemas.microsoft.com/office/powerpoint/2010/main" val="1642437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dirty="0"/>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1089529"/>
          </a:xfrm>
        </p:spPr>
        <p:txBody>
          <a:bodyPr/>
          <a:lstStyle>
            <a:lvl1pPr>
              <a:defRPr/>
            </a:lvl1pPr>
            <a:lvl2pPr>
              <a:defRPr/>
            </a:lvl2pPr>
          </a:lstStyle>
          <a:p>
            <a:pPr lvl="0"/>
            <a:r>
              <a:rPr lang="en-US" dirty="0"/>
              <a:t>After completing this lesson, you will be able to:</a:t>
            </a:r>
          </a:p>
          <a:p>
            <a:pPr lvl="1"/>
            <a:r>
              <a:rPr lang="en-US" dirty="0"/>
              <a:t>&lt;&lt;objectives&gt;&gt;</a:t>
            </a:r>
          </a:p>
        </p:txBody>
      </p:sp>
    </p:spTree>
    <p:extLst>
      <p:ext uri="{BB962C8B-B14F-4D97-AF65-F5344CB8AC3E}">
        <p14:creationId xmlns:p14="http://schemas.microsoft.com/office/powerpoint/2010/main" val="30713775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dirty="0"/>
              <a:t>&lt;&lt;Topic Title&gt;&gt;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749266"/>
          </a:xfrm>
        </p:spPr>
        <p:txBody>
          <a:bodyPr/>
          <a:lstStyle>
            <a:lvl1pPr marL="0" indent="0">
              <a:buNone/>
              <a:defRPr/>
            </a:lvl1pPr>
            <a:lvl2pPr>
              <a:defRPr/>
            </a:lvl2pPr>
            <a:lvl3pPr>
              <a:defRPr/>
            </a:lvl3pPr>
            <a:lvl4pPr>
              <a:defRPr/>
            </a:lvl4pPr>
            <a:lvl5pPr>
              <a:defRPr/>
            </a:lvl5pPr>
          </a:lstStyle>
          <a:p>
            <a:pPr lvl="0"/>
            <a:r>
              <a:rPr lang="en-US" dirty="0"/>
              <a:t>&lt;&lt;add content/details/charts/</a:t>
            </a:r>
            <a:r>
              <a:rPr lang="en-US" dirty="0" err="1"/>
              <a:t>smartart</a:t>
            </a:r>
            <a:r>
              <a:rPr lang="en-US" dirty="0"/>
              <a:t>/images/bullets as needed&gt;&gt;</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a:p>
            <a:pPr lvl="0"/>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0493449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310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 &gt;&gt;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5943599" cy="5486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217920" y="1212850"/>
            <a:ext cx="5943601" cy="5486400"/>
          </a:xfrm>
        </p:spPr>
        <p:txBody>
          <a:bodyPr/>
          <a:lstStyle>
            <a:lvl1pPr>
              <a:defRPr/>
            </a:lvl1pPr>
          </a:lstStyle>
          <a:p>
            <a:r>
              <a:rPr lang="en-US" dirty="0"/>
              <a:t>&lt;&lt;picture of topic&gt;&gt;</a:t>
            </a:r>
          </a:p>
        </p:txBody>
      </p:sp>
    </p:spTree>
    <p:extLst>
      <p:ext uri="{BB962C8B-B14F-4D97-AF65-F5344CB8AC3E}">
        <p14:creationId xmlns:p14="http://schemas.microsoft.com/office/powerpoint/2010/main" val="2997634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dirty="0"/>
              <a:t>&lt;&lt;Topic Title&gt;&gt;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74638" y="1212850"/>
            <a:ext cx="11887200"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72274" y="3956048"/>
            <a:ext cx="11889564" cy="2743199"/>
          </a:xfrm>
        </p:spPr>
        <p:txBody>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a:lvl1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lang="en-US" dirty="0"/>
              <a:t>&lt;&lt;picture of topic&gt;&gt;</a:t>
            </a:r>
          </a:p>
          <a:p>
            <a:endParaRPr lang="en-US" dirty="0"/>
          </a:p>
        </p:txBody>
      </p:sp>
    </p:spTree>
    <p:extLst>
      <p:ext uri="{BB962C8B-B14F-4D97-AF65-F5344CB8AC3E}">
        <p14:creationId xmlns:p14="http://schemas.microsoft.com/office/powerpoint/2010/main" val="31565954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50004912"/>
      </p:ext>
    </p:extLst>
  </p:cSld>
  <p:clrMap bg1="lt1" tx1="dk1" bg2="lt2" tx2="dk2" accent1="accent1" accent2="accent2" accent3="accent3" accent4="accent4" accent5="accent5" accent6="accent6" hlink="hlink" folHlink="folHlink"/>
  <p:sldLayoutIdLst>
    <p:sldLayoutId id="2147484276" r:id="rId1"/>
    <p:sldLayoutId id="2147484288" r:id="rId2"/>
    <p:sldLayoutId id="2147484289" r:id="rId3"/>
    <p:sldLayoutId id="2147484296" r:id="rId4"/>
    <p:sldLayoutId id="2147484290" r:id="rId5"/>
    <p:sldLayoutId id="2147484297" r:id="rId6"/>
    <p:sldLayoutId id="2147484298" r:id="rId7"/>
    <p:sldLayoutId id="2147484299" r:id="rId8"/>
    <p:sldLayoutId id="2147484300" r:id="rId9"/>
    <p:sldLayoutId id="2147484301" r:id="rId10"/>
    <p:sldLayoutId id="2147484305" r:id="rId11"/>
    <p:sldLayoutId id="2147484291" r:id="rId12"/>
    <p:sldLayoutId id="2147484292" r:id="rId13"/>
    <p:sldLayoutId id="2147484293" r:id="rId14"/>
    <p:sldLayoutId id="2147484294" r:id="rId15"/>
    <p:sldLayoutId id="2147484304" r:id="rId16"/>
    <p:sldLayoutId id="2147484295"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solidFill>
            <a:schemeClr val="accent3"/>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Extracting Session Information</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2289858"/>
          </a:xfrm>
        </p:spPr>
        <p:txBody>
          <a:bodyPr/>
          <a:lstStyle/>
          <a:p>
            <a:r>
              <a:rPr lang="en-US" dirty="0"/>
              <a:t>Storing in long term storage such as a file system or Azure Blob Storage.</a:t>
            </a:r>
          </a:p>
          <a:p>
            <a:r>
              <a:rPr lang="en-US" dirty="0"/>
              <a:t>Extracting to a log store such as Azure Application Insights for Analytics.</a:t>
            </a:r>
          </a:p>
        </p:txBody>
      </p:sp>
      <p:pic>
        <p:nvPicPr>
          <p:cNvPr id="5" name="Graphic 4" descr="Table">
            <a:extLst>
              <a:ext uri="{FF2B5EF4-FFF2-40B4-BE49-F238E27FC236}">
                <a16:creationId xmlns:a16="http://schemas.microsoft.com/office/drawing/2014/main" id="{BE6825CC-5688-417D-A5FF-E4030CF97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1837" y="3725862"/>
            <a:ext cx="25908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F485C96-8C17-4C79-B453-DA89E60A336F}"/>
              </a:ext>
            </a:extLst>
          </p:cNvPr>
          <p:cNvPicPr>
            <a:picLocks noChangeAspect="1"/>
          </p:cNvPicPr>
          <p:nvPr/>
        </p:nvPicPr>
        <p:blipFill>
          <a:blip r:embed="rId4"/>
          <a:stretch>
            <a:fillRect/>
          </a:stretch>
        </p:blipFill>
        <p:spPr>
          <a:xfrm>
            <a:off x="4122112" y="4463851"/>
            <a:ext cx="1990752" cy="1114821"/>
          </a:xfrm>
          <a:prstGeom prst="rect">
            <a:avLst/>
          </a:prstGeom>
        </p:spPr>
      </p:pic>
      <p:pic>
        <p:nvPicPr>
          <p:cNvPr id="9" name="Picture 8" descr="A close up of a sign&#10;&#10;Description automatically generated">
            <a:extLst>
              <a:ext uri="{FF2B5EF4-FFF2-40B4-BE49-F238E27FC236}">
                <a16:creationId xmlns:a16="http://schemas.microsoft.com/office/drawing/2014/main" id="{EC7F5886-C950-4103-89D4-0A8BF6C21FFA}"/>
              </a:ext>
            </a:extLst>
          </p:cNvPr>
          <p:cNvPicPr>
            <a:picLocks noChangeAspect="1"/>
          </p:cNvPicPr>
          <p:nvPr/>
        </p:nvPicPr>
        <p:blipFill>
          <a:blip r:embed="rId5"/>
          <a:stretch>
            <a:fillRect/>
          </a:stretch>
        </p:blipFill>
        <p:spPr>
          <a:xfrm>
            <a:off x="6912340" y="4372361"/>
            <a:ext cx="1297800" cy="1297800"/>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C793F31-7F41-4371-85A3-AD3D70B4DBCB}"/>
              </a:ext>
            </a:extLst>
          </p:cNvPr>
          <p:cNvPicPr>
            <a:picLocks noChangeAspect="1"/>
          </p:cNvPicPr>
          <p:nvPr/>
        </p:nvPicPr>
        <p:blipFill>
          <a:blip r:embed="rId6"/>
          <a:stretch>
            <a:fillRect/>
          </a:stretch>
        </p:blipFill>
        <p:spPr>
          <a:xfrm>
            <a:off x="9346690" y="3367287"/>
            <a:ext cx="2590800" cy="13622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3C60E69-BC26-48EB-9785-3447C999F98B}"/>
              </a:ext>
            </a:extLst>
          </p:cNvPr>
          <p:cNvPicPr>
            <a:picLocks noChangeAspect="1"/>
          </p:cNvPicPr>
          <p:nvPr/>
        </p:nvPicPr>
        <p:blipFill>
          <a:blip r:embed="rId7"/>
          <a:stretch>
            <a:fillRect/>
          </a:stretch>
        </p:blipFill>
        <p:spPr>
          <a:xfrm>
            <a:off x="9651045" y="5297283"/>
            <a:ext cx="2305050" cy="1206018"/>
          </a:xfrm>
          <a:prstGeom prst="rect">
            <a:avLst/>
          </a:prstGeom>
        </p:spPr>
      </p:pic>
      <p:sp>
        <p:nvSpPr>
          <p:cNvPr id="14" name="TextBox 13">
            <a:extLst>
              <a:ext uri="{FF2B5EF4-FFF2-40B4-BE49-F238E27FC236}">
                <a16:creationId xmlns:a16="http://schemas.microsoft.com/office/drawing/2014/main" id="{352D7911-7714-43C1-8021-CED483F05EC4}"/>
              </a:ext>
            </a:extLst>
          </p:cNvPr>
          <p:cNvSpPr txBox="1"/>
          <p:nvPr/>
        </p:nvSpPr>
        <p:spPr>
          <a:xfrm>
            <a:off x="960437" y="5900292"/>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Monitor Tool</a:t>
            </a:r>
          </a:p>
        </p:txBody>
      </p:sp>
      <p:sp>
        <p:nvSpPr>
          <p:cNvPr id="16" name="TextBox 15">
            <a:extLst>
              <a:ext uri="{FF2B5EF4-FFF2-40B4-BE49-F238E27FC236}">
                <a16:creationId xmlns:a16="http://schemas.microsoft.com/office/drawing/2014/main" id="{5183024B-6AC1-43E5-9759-0626E9CD13FB}"/>
              </a:ext>
            </a:extLst>
          </p:cNvPr>
          <p:cNvSpPr txBox="1"/>
          <p:nvPr/>
        </p:nvSpPr>
        <p:spPr>
          <a:xfrm>
            <a:off x="3989699" y="55863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Blob Storage</a:t>
            </a:r>
          </a:p>
        </p:txBody>
      </p:sp>
      <p:sp>
        <p:nvSpPr>
          <p:cNvPr id="18" name="TextBox 17">
            <a:extLst>
              <a:ext uri="{FF2B5EF4-FFF2-40B4-BE49-F238E27FC236}">
                <a16:creationId xmlns:a16="http://schemas.microsoft.com/office/drawing/2014/main" id="{986E530A-CB85-46F2-9C60-6ABBA0637160}"/>
              </a:ext>
            </a:extLst>
          </p:cNvPr>
          <p:cNvSpPr txBox="1"/>
          <p:nvPr/>
        </p:nvSpPr>
        <p:spPr>
          <a:xfrm>
            <a:off x="6519015" y="56046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 App</a:t>
            </a:r>
          </a:p>
        </p:txBody>
      </p:sp>
      <p:sp>
        <p:nvSpPr>
          <p:cNvPr id="20" name="TextBox 19">
            <a:extLst>
              <a:ext uri="{FF2B5EF4-FFF2-40B4-BE49-F238E27FC236}">
                <a16:creationId xmlns:a16="http://schemas.microsoft.com/office/drawing/2014/main" id="{1980D9B8-65B2-45DC-B0EB-18F906D3E1D8}"/>
              </a:ext>
            </a:extLst>
          </p:cNvPr>
          <p:cNvSpPr txBox="1"/>
          <p:nvPr/>
        </p:nvSpPr>
        <p:spPr>
          <a:xfrm>
            <a:off x="9231822" y="4745898"/>
            <a:ext cx="3204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Insights</a:t>
            </a:r>
          </a:p>
        </p:txBody>
      </p:sp>
      <p:sp>
        <p:nvSpPr>
          <p:cNvPr id="22" name="TextBox 21">
            <a:extLst>
              <a:ext uri="{FF2B5EF4-FFF2-40B4-BE49-F238E27FC236}">
                <a16:creationId xmlns:a16="http://schemas.microsoft.com/office/drawing/2014/main" id="{C52A70E5-2DBA-4872-93D6-26FC30232FEE}"/>
              </a:ext>
            </a:extLst>
          </p:cNvPr>
          <p:cNvSpPr txBox="1"/>
          <p:nvPr/>
        </p:nvSpPr>
        <p:spPr>
          <a:xfrm>
            <a:off x="9651045" y="6426822"/>
            <a:ext cx="2305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 Analytics</a:t>
            </a:r>
          </a:p>
        </p:txBody>
      </p:sp>
    </p:spTree>
    <p:extLst>
      <p:ext uri="{BB962C8B-B14F-4D97-AF65-F5344CB8AC3E}">
        <p14:creationId xmlns:p14="http://schemas.microsoft.com/office/powerpoint/2010/main" val="42676366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Key Performance Indicators</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683264"/>
          </a:xfrm>
        </p:spPr>
        <p:txBody>
          <a:bodyPr/>
          <a:lstStyle/>
          <a:p>
            <a:endParaRPr lang="en-US" dirty="0"/>
          </a:p>
        </p:txBody>
      </p:sp>
      <p:graphicFrame>
        <p:nvGraphicFramePr>
          <p:cNvPr id="4" name="Table 4">
            <a:extLst>
              <a:ext uri="{FF2B5EF4-FFF2-40B4-BE49-F238E27FC236}">
                <a16:creationId xmlns:a16="http://schemas.microsoft.com/office/drawing/2014/main" id="{906092F4-56E2-44C2-8A4A-4D0FD7284706}"/>
              </a:ext>
            </a:extLst>
          </p:cNvPr>
          <p:cNvGraphicFramePr>
            <a:graphicFrameLocks noGrp="1"/>
          </p:cNvGraphicFramePr>
          <p:nvPr>
            <p:extLst>
              <p:ext uri="{D42A27DB-BD31-4B8C-83A1-F6EECF244321}">
                <p14:modId xmlns:p14="http://schemas.microsoft.com/office/powerpoint/2010/main" val="4120626874"/>
              </p:ext>
            </p:extLst>
          </p:nvPr>
        </p:nvGraphicFramePr>
        <p:xfrm>
          <a:off x="269906" y="982662"/>
          <a:ext cx="11874692" cy="3291840"/>
        </p:xfrm>
        <a:graphic>
          <a:graphicData uri="http://schemas.openxmlformats.org/drawingml/2006/table">
            <a:tbl>
              <a:tblPr firstRow="1" bandRow="1">
                <a:tableStyleId>{5C22544A-7EE6-4342-B048-85BDC9FD1C3A}</a:tableStyleId>
              </a:tblPr>
              <a:tblGrid>
                <a:gridCol w="4028457">
                  <a:extLst>
                    <a:ext uri="{9D8B030D-6E8A-4147-A177-3AD203B41FA5}">
                      <a16:colId xmlns:a16="http://schemas.microsoft.com/office/drawing/2014/main" val="3964763276"/>
                    </a:ext>
                  </a:extLst>
                </a:gridCol>
                <a:gridCol w="7846235">
                  <a:extLst>
                    <a:ext uri="{9D8B030D-6E8A-4147-A177-3AD203B41FA5}">
                      <a16:colId xmlns:a16="http://schemas.microsoft.com/office/drawing/2014/main" val="2552399327"/>
                    </a:ext>
                  </a:extLst>
                </a:gridCol>
              </a:tblGrid>
              <a:tr h="254205">
                <a:tc>
                  <a:txBody>
                    <a:bodyPr/>
                    <a:lstStyle/>
                    <a:p>
                      <a:r>
                        <a:rPr lang="en-US" dirty="0"/>
                        <a:t>Key Performance Indicator</a:t>
                      </a:r>
                    </a:p>
                  </a:txBody>
                  <a:tcPr/>
                </a:tc>
                <a:tc>
                  <a:txBody>
                    <a:bodyPr/>
                    <a:lstStyle/>
                    <a:p>
                      <a:r>
                        <a:rPr lang="en-US" dirty="0"/>
                        <a:t>Duration</a:t>
                      </a:r>
                    </a:p>
                  </a:txBody>
                  <a:tcPr/>
                </a:tc>
                <a:extLst>
                  <a:ext uri="{0D108BD9-81ED-4DB2-BD59-A6C34878D82A}">
                    <a16:rowId xmlns:a16="http://schemas.microsoft.com/office/drawing/2014/main" val="150236248"/>
                  </a:ext>
                </a:extLst>
              </a:tr>
              <a:tr h="282549">
                <a:tc>
                  <a:txBody>
                    <a:bodyPr/>
                    <a:lstStyle/>
                    <a:p>
                      <a:r>
                        <a:rPr lang="en-US" b="1" dirty="0"/>
                        <a:t>Page Navigation Start</a:t>
                      </a:r>
                    </a:p>
                  </a:txBody>
                  <a:tcPr/>
                </a:tc>
                <a:tc>
                  <a:txBody>
                    <a:bodyPr/>
                    <a:lstStyle/>
                    <a:p>
                      <a:r>
                        <a:rPr lang="en-US" sz="1800" b="0" i="0" kern="1200" dirty="0">
                          <a:solidFill>
                            <a:schemeClr val="dk1"/>
                          </a:solidFill>
                          <a:effectLst/>
                          <a:latin typeface="+mn-lt"/>
                          <a:ea typeface="+mn-ea"/>
                          <a:cs typeface="+mn-cs"/>
                        </a:rPr>
                        <a:t>26</a:t>
                      </a:r>
                      <a:endParaRPr lang="en-US" dirty="0"/>
                    </a:p>
                  </a:txBody>
                  <a:tcPr/>
                </a:tc>
                <a:extLst>
                  <a:ext uri="{0D108BD9-81ED-4DB2-BD59-A6C34878D82A}">
                    <a16:rowId xmlns:a16="http://schemas.microsoft.com/office/drawing/2014/main" val="1936479549"/>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Navigation Module Ready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93</a:t>
                      </a:r>
                      <a:endParaRPr lang="en-US" dirty="0"/>
                    </a:p>
                  </a:txBody>
                  <a:tcPr/>
                </a:tc>
                <a:extLst>
                  <a:ext uri="{0D108BD9-81ED-4DB2-BD59-A6C34878D82A}">
                    <a16:rowId xmlns:a16="http://schemas.microsoft.com/office/drawing/2014/main" val="2830751337"/>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BPF Render Process Control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736</a:t>
                      </a:r>
                      <a:endParaRPr lang="en-US" dirty="0"/>
                    </a:p>
                  </a:txBody>
                  <a:tcPr/>
                </a:tc>
                <a:extLst>
                  <a:ext uri="{0D108BD9-81ED-4DB2-BD59-A6C34878D82A}">
                    <a16:rowId xmlns:a16="http://schemas.microsoft.com/office/drawing/2014/main" val="87952373"/>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Data Ready</a:t>
                      </a:r>
                    </a:p>
                  </a:txBody>
                  <a:tcPr/>
                </a:tc>
                <a:tc>
                  <a:txBody>
                    <a:bodyPr/>
                    <a:lstStyle/>
                    <a:p>
                      <a:r>
                        <a:rPr lang="en-US" sz="1800" b="0" i="0" kern="1200" dirty="0">
                          <a:solidFill>
                            <a:schemeClr val="dk1"/>
                          </a:solidFill>
                          <a:effectLst/>
                          <a:latin typeface="+mn-lt"/>
                          <a:ea typeface="+mn-ea"/>
                          <a:cs typeface="+mn-cs"/>
                        </a:rPr>
                        <a:t>1476</a:t>
                      </a:r>
                      <a:endParaRPr lang="en-US" dirty="0"/>
                    </a:p>
                  </a:txBody>
                  <a:tcPr/>
                </a:tc>
                <a:extLst>
                  <a:ext uri="{0D108BD9-81ED-4DB2-BD59-A6C34878D82A}">
                    <a16:rowId xmlns:a16="http://schemas.microsoft.com/office/drawing/2014/main" val="2718773064"/>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Full Load</a:t>
                      </a:r>
                    </a:p>
                  </a:txBody>
                  <a:tcPr/>
                </a:tc>
                <a:tc>
                  <a:txBody>
                    <a:bodyPr/>
                    <a:lstStyle/>
                    <a:p>
                      <a:r>
                        <a:rPr lang="en-US" sz="1800" b="0" i="0" kern="1200" dirty="0">
                          <a:solidFill>
                            <a:schemeClr val="dk1"/>
                          </a:solidFill>
                          <a:effectLst/>
                          <a:latin typeface="+mn-lt"/>
                          <a:ea typeface="+mn-ea"/>
                          <a:cs typeface="+mn-cs"/>
                        </a:rPr>
                        <a:t>10691</a:t>
                      </a:r>
                      <a:endParaRPr lang="en-US" dirty="0"/>
                    </a:p>
                  </a:txBody>
                  <a:tcPr/>
                </a:tc>
                <a:extLst>
                  <a:ext uri="{0D108BD9-81ED-4DB2-BD59-A6C34878D82A}">
                    <a16:rowId xmlns:a16="http://schemas.microsoft.com/office/drawing/2014/main" val="4099831381"/>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Ribbons Initialized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10608</a:t>
                      </a:r>
                      <a:endParaRPr lang="en-US" dirty="0"/>
                    </a:p>
                  </a:txBody>
                  <a:tcPr/>
                </a:tc>
                <a:extLst>
                  <a:ext uri="{0D108BD9-81ED-4DB2-BD59-A6C34878D82A}">
                    <a16:rowId xmlns:a16="http://schemas.microsoft.com/office/drawing/2014/main" val="2020026211"/>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Controls Initialized</a:t>
                      </a:r>
                    </a:p>
                  </a:txBody>
                  <a:tcPr/>
                </a:tc>
                <a:tc>
                  <a:txBody>
                    <a:bodyPr/>
                    <a:lstStyle/>
                    <a:p>
                      <a:r>
                        <a:rPr lang="en-US" sz="1800" b="0" i="0" kern="1200" dirty="0">
                          <a:solidFill>
                            <a:schemeClr val="dk1"/>
                          </a:solidFill>
                          <a:effectLst/>
                          <a:latin typeface="+mn-lt"/>
                          <a:ea typeface="+mn-ea"/>
                          <a:cs typeface="+mn-cs"/>
                        </a:rPr>
                        <a:t>8058</a:t>
                      </a:r>
                      <a:endParaRPr lang="en-US" dirty="0"/>
                    </a:p>
                  </a:txBody>
                  <a:tcPr/>
                </a:tc>
                <a:extLst>
                  <a:ext uri="{0D108BD9-81ED-4DB2-BD59-A6C34878D82A}">
                    <a16:rowId xmlns:a16="http://schemas.microsoft.com/office/drawing/2014/main" val="1063455320"/>
                  </a:ext>
                </a:extLst>
              </a:tr>
              <a:tr h="28254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Rendered Edit Ready</a:t>
                      </a:r>
                      <a:endParaRPr lang="en-US" dirty="0"/>
                    </a:p>
                  </a:txBody>
                  <a:tcPr/>
                </a:tc>
                <a:tc>
                  <a:txBody>
                    <a:bodyPr/>
                    <a:lstStyle/>
                    <a:p>
                      <a:r>
                        <a:rPr lang="en-US" sz="1800" b="0" i="0" kern="1200" dirty="0">
                          <a:solidFill>
                            <a:schemeClr val="dk1"/>
                          </a:solidFill>
                          <a:effectLst/>
                          <a:latin typeface="+mn-lt"/>
                          <a:ea typeface="+mn-ea"/>
                          <a:cs typeface="+mn-cs"/>
                        </a:rPr>
                        <a:t>6594</a:t>
                      </a:r>
                      <a:endParaRPr lang="en-US" dirty="0"/>
                    </a:p>
                  </a:txBody>
                  <a:tcPr/>
                </a:tc>
                <a:extLst>
                  <a:ext uri="{0D108BD9-81ED-4DB2-BD59-A6C34878D82A}">
                    <a16:rowId xmlns:a16="http://schemas.microsoft.com/office/drawing/2014/main" val="1790228674"/>
                  </a:ext>
                </a:extLst>
              </a:tr>
            </a:tbl>
          </a:graphicData>
        </a:graphic>
      </p:graphicFrame>
      <p:cxnSp>
        <p:nvCxnSpPr>
          <p:cNvPr id="6" name="Straight Arrow Connector 5">
            <a:extLst>
              <a:ext uri="{FF2B5EF4-FFF2-40B4-BE49-F238E27FC236}">
                <a16:creationId xmlns:a16="http://schemas.microsoft.com/office/drawing/2014/main" id="{C1781BE6-38E2-4306-832B-E47C1D54DA01}"/>
              </a:ext>
            </a:extLst>
          </p:cNvPr>
          <p:cNvCxnSpPr/>
          <p:nvPr/>
        </p:nvCxnSpPr>
        <p:spPr>
          <a:xfrm>
            <a:off x="269906" y="6164262"/>
            <a:ext cx="11739531" cy="0"/>
          </a:xfrm>
          <a:prstGeom prst="straightConnector1">
            <a:avLst/>
          </a:prstGeom>
          <a:ln w="1270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D1FFF58-1A09-497B-BB45-A0FFE2B72DBE}"/>
              </a:ext>
            </a:extLst>
          </p:cNvPr>
          <p:cNvSpPr/>
          <p:nvPr/>
        </p:nvSpPr>
        <p:spPr bwMode="auto">
          <a:xfrm>
            <a:off x="9943211" y="5097462"/>
            <a:ext cx="2332037" cy="914400"/>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Page fully loaded</a:t>
            </a:r>
          </a:p>
        </p:txBody>
      </p:sp>
      <p:sp>
        <p:nvSpPr>
          <p:cNvPr id="9" name="Rectangle: Rounded Corners 8">
            <a:extLst>
              <a:ext uri="{FF2B5EF4-FFF2-40B4-BE49-F238E27FC236}">
                <a16:creationId xmlns:a16="http://schemas.microsoft.com/office/drawing/2014/main" id="{75ADEB1F-38B9-4D3C-8806-C8C2A0B98EFC}"/>
              </a:ext>
            </a:extLst>
          </p:cNvPr>
          <p:cNvSpPr/>
          <p:nvPr/>
        </p:nvSpPr>
        <p:spPr bwMode="auto">
          <a:xfrm>
            <a:off x="152400" y="5097462"/>
            <a:ext cx="2332037" cy="914400"/>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Page begins to open</a:t>
            </a:r>
          </a:p>
        </p:txBody>
      </p:sp>
      <p:sp>
        <p:nvSpPr>
          <p:cNvPr id="11" name="Rectangle: Rounded Corners 10">
            <a:extLst>
              <a:ext uri="{FF2B5EF4-FFF2-40B4-BE49-F238E27FC236}">
                <a16:creationId xmlns:a16="http://schemas.microsoft.com/office/drawing/2014/main" id="{1C42A139-93B1-4C9C-8FF6-D2447068BBA5}"/>
              </a:ext>
            </a:extLst>
          </p:cNvPr>
          <p:cNvSpPr/>
          <p:nvPr/>
        </p:nvSpPr>
        <p:spPr bwMode="auto">
          <a:xfrm>
            <a:off x="1517806" y="6431758"/>
            <a:ext cx="2743200" cy="53498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Data is Provided</a:t>
            </a:r>
          </a:p>
        </p:txBody>
      </p:sp>
      <p:sp>
        <p:nvSpPr>
          <p:cNvPr id="12" name="Explosion: 8 Points 11">
            <a:extLst>
              <a:ext uri="{FF2B5EF4-FFF2-40B4-BE49-F238E27FC236}">
                <a16:creationId xmlns:a16="http://schemas.microsoft.com/office/drawing/2014/main" id="{5ACEADFF-6D36-4416-8446-96F2B11FF859}"/>
              </a:ext>
            </a:extLst>
          </p:cNvPr>
          <p:cNvSpPr/>
          <p:nvPr/>
        </p:nvSpPr>
        <p:spPr bwMode="auto">
          <a:xfrm>
            <a:off x="2937382" y="5554662"/>
            <a:ext cx="1905000" cy="914389"/>
          </a:xfrm>
          <a:prstGeom prst="irregularSeal1">
            <a:avLst/>
          </a:prstGeom>
          <a:solidFill>
            <a:schemeClr val="accent4">
              <a:lumMod val="20000"/>
              <a:lumOff val="80000"/>
            </a:schemeClr>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Explosion: 8 Points 13">
            <a:extLst>
              <a:ext uri="{FF2B5EF4-FFF2-40B4-BE49-F238E27FC236}">
                <a16:creationId xmlns:a16="http://schemas.microsoft.com/office/drawing/2014/main" id="{FC45C7C2-158B-4C8B-8CBD-570F8A7BA6B5}"/>
              </a:ext>
            </a:extLst>
          </p:cNvPr>
          <p:cNvSpPr/>
          <p:nvPr/>
        </p:nvSpPr>
        <p:spPr bwMode="auto">
          <a:xfrm>
            <a:off x="5701603" y="5514025"/>
            <a:ext cx="1905000" cy="914389"/>
          </a:xfrm>
          <a:prstGeom prst="irregularSeal1">
            <a:avLst/>
          </a:prstGeom>
          <a:solidFill>
            <a:schemeClr val="accent4">
              <a:lumMod val="20000"/>
              <a:lumOff val="80000"/>
            </a:schemeClr>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Explosion: 8 Points 15">
            <a:extLst>
              <a:ext uri="{FF2B5EF4-FFF2-40B4-BE49-F238E27FC236}">
                <a16:creationId xmlns:a16="http://schemas.microsoft.com/office/drawing/2014/main" id="{35524B67-0521-4F2E-9D9F-3AC35FEAD080}"/>
              </a:ext>
            </a:extLst>
          </p:cNvPr>
          <p:cNvSpPr/>
          <p:nvPr/>
        </p:nvSpPr>
        <p:spPr bwMode="auto">
          <a:xfrm>
            <a:off x="8546593" y="5554662"/>
            <a:ext cx="1905000" cy="914389"/>
          </a:xfrm>
          <a:prstGeom prst="irregularSeal1">
            <a:avLst/>
          </a:prstGeom>
          <a:solidFill>
            <a:schemeClr val="accent4">
              <a:lumMod val="20000"/>
              <a:lumOff val="80000"/>
            </a:schemeClr>
          </a:solid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47DD32BD-7332-4564-B9A6-3E7615FE674D}"/>
              </a:ext>
            </a:extLst>
          </p:cNvPr>
          <p:cNvSpPr/>
          <p:nvPr/>
        </p:nvSpPr>
        <p:spPr bwMode="auto">
          <a:xfrm>
            <a:off x="4713951" y="6431758"/>
            <a:ext cx="3983578" cy="53498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rgbClr val="00188F"/>
                </a:solidFill>
                <a:ea typeface="Segoe UI" pitchFamily="34" charset="0"/>
                <a:cs typeface="Segoe UI" pitchFamily="34" charset="0"/>
              </a:rPr>
              <a:t>OnLoad</a:t>
            </a:r>
            <a:r>
              <a:rPr lang="en-US" sz="2400" dirty="0">
                <a:solidFill>
                  <a:srgbClr val="00188F"/>
                </a:solidFill>
                <a:ea typeface="Segoe UI" pitchFamily="34" charset="0"/>
                <a:cs typeface="Segoe UI" pitchFamily="34" charset="0"/>
              </a:rPr>
              <a:t> Events complete</a:t>
            </a:r>
          </a:p>
        </p:txBody>
      </p:sp>
      <p:sp>
        <p:nvSpPr>
          <p:cNvPr id="20" name="Rectangle: Rounded Corners 19">
            <a:extLst>
              <a:ext uri="{FF2B5EF4-FFF2-40B4-BE49-F238E27FC236}">
                <a16:creationId xmlns:a16="http://schemas.microsoft.com/office/drawing/2014/main" id="{C75F7B85-6903-476C-A723-855FA4433F7D}"/>
              </a:ext>
            </a:extLst>
          </p:cNvPr>
          <p:cNvSpPr/>
          <p:nvPr/>
        </p:nvSpPr>
        <p:spPr bwMode="auto">
          <a:xfrm>
            <a:off x="9079993" y="6428414"/>
            <a:ext cx="2743200" cy="534987"/>
          </a:xfrm>
          <a:prstGeom prst="roundRect">
            <a:avLst/>
          </a:prstGeom>
          <a:noFill/>
          <a:ln w="28575">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Ribbon rules eval</a:t>
            </a:r>
          </a:p>
        </p:txBody>
      </p:sp>
      <p:sp>
        <p:nvSpPr>
          <p:cNvPr id="21" name="TextBox 20">
            <a:extLst>
              <a:ext uri="{FF2B5EF4-FFF2-40B4-BE49-F238E27FC236}">
                <a16:creationId xmlns:a16="http://schemas.microsoft.com/office/drawing/2014/main" id="{97950772-4E62-49F5-8CB5-5EA0D07F898D}"/>
              </a:ext>
            </a:extLst>
          </p:cNvPr>
          <p:cNvSpPr txBox="1"/>
          <p:nvPr/>
        </p:nvSpPr>
        <p:spPr>
          <a:xfrm>
            <a:off x="0" y="4436524"/>
            <a:ext cx="2743200" cy="815608"/>
          </a:xfrm>
          <a:prstGeom prst="rect">
            <a:avLst/>
          </a:prstGeom>
          <a:noFill/>
        </p:spPr>
        <p:txBody>
          <a:bodyPr wrap="square" lIns="182880" tIns="146304" rIns="182880" bIns="146304" rtlCol="0">
            <a:spAutoFit/>
          </a:bodyPr>
          <a:lstStyle/>
          <a:p>
            <a:pPr>
              <a:lnSpc>
                <a:spcPct val="90000"/>
              </a:lnSpc>
              <a:spcAft>
                <a:spcPts val="600"/>
              </a:spcAft>
            </a:pPr>
            <a:r>
              <a:rPr lang="en-US" sz="1600" b="1" dirty="0"/>
              <a:t>Page Navigation Start</a:t>
            </a:r>
          </a:p>
          <a:p>
            <a:pPr>
              <a:lnSpc>
                <a:spcPct val="90000"/>
              </a:lnSpc>
              <a:spcAft>
                <a:spcPts val="600"/>
              </a:spcAft>
            </a:pPr>
            <a:endParaRPr lang="en-US" sz="1600" dirty="0" err="1">
              <a:gradFill>
                <a:gsLst>
                  <a:gs pos="2917">
                    <a:schemeClr val="tx1"/>
                  </a:gs>
                  <a:gs pos="30000">
                    <a:schemeClr val="tx1"/>
                  </a:gs>
                </a:gsLst>
                <a:lin ang="5400000" scaled="0"/>
              </a:gradFill>
            </a:endParaRPr>
          </a:p>
        </p:txBody>
      </p:sp>
      <p:sp>
        <p:nvSpPr>
          <p:cNvPr id="23" name="TextBox 22">
            <a:extLst>
              <a:ext uri="{FF2B5EF4-FFF2-40B4-BE49-F238E27FC236}">
                <a16:creationId xmlns:a16="http://schemas.microsoft.com/office/drawing/2014/main" id="{C204CECD-0A99-470D-A3E5-3E75CB9CFFB3}"/>
              </a:ext>
            </a:extLst>
          </p:cNvPr>
          <p:cNvSpPr txBox="1"/>
          <p:nvPr/>
        </p:nvSpPr>
        <p:spPr>
          <a:xfrm>
            <a:off x="10521282" y="4503103"/>
            <a:ext cx="1509808"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t>Full Load</a:t>
            </a:r>
            <a:endParaRPr lang="en-US" sz="1600" dirty="0">
              <a:gradFill>
                <a:gsLst>
                  <a:gs pos="2917">
                    <a:schemeClr val="tx1"/>
                  </a:gs>
                  <a:gs pos="30000">
                    <a:schemeClr val="tx1"/>
                  </a:gs>
                </a:gsLst>
                <a:lin ang="5400000" scaled="0"/>
              </a:gradFill>
            </a:endParaRPr>
          </a:p>
        </p:txBody>
      </p:sp>
      <p:sp>
        <p:nvSpPr>
          <p:cNvPr id="25" name="TextBox 24">
            <a:extLst>
              <a:ext uri="{FF2B5EF4-FFF2-40B4-BE49-F238E27FC236}">
                <a16:creationId xmlns:a16="http://schemas.microsoft.com/office/drawing/2014/main" id="{72EA618B-07D2-423C-A718-066A7A1CE8F3}"/>
              </a:ext>
            </a:extLst>
          </p:cNvPr>
          <p:cNvSpPr txBox="1"/>
          <p:nvPr/>
        </p:nvSpPr>
        <p:spPr>
          <a:xfrm>
            <a:off x="8528309" y="5782316"/>
            <a:ext cx="1904999"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t>All Ribbons Init</a:t>
            </a:r>
            <a:endParaRPr lang="en-US" sz="1600" dirty="0">
              <a:gradFill>
                <a:gsLst>
                  <a:gs pos="2917">
                    <a:schemeClr val="tx1"/>
                  </a:gs>
                  <a:gs pos="30000">
                    <a:schemeClr val="tx1"/>
                  </a:gs>
                </a:gsLst>
                <a:lin ang="5400000" scaled="0"/>
              </a:gradFill>
            </a:endParaRPr>
          </a:p>
        </p:txBody>
      </p:sp>
      <p:sp>
        <p:nvSpPr>
          <p:cNvPr id="27" name="TextBox 26">
            <a:extLst>
              <a:ext uri="{FF2B5EF4-FFF2-40B4-BE49-F238E27FC236}">
                <a16:creationId xmlns:a16="http://schemas.microsoft.com/office/drawing/2014/main" id="{4B9DF304-5257-4817-9E85-8D172FF13569}"/>
              </a:ext>
            </a:extLst>
          </p:cNvPr>
          <p:cNvSpPr txBox="1"/>
          <p:nvPr/>
        </p:nvSpPr>
        <p:spPr>
          <a:xfrm>
            <a:off x="5629621" y="5712686"/>
            <a:ext cx="2534508"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t>Rendered Edit Ready</a:t>
            </a:r>
            <a:endParaRPr lang="en-US" sz="1600" dirty="0">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ACEBDA0B-137A-4821-A921-137F4FC226BD}"/>
              </a:ext>
            </a:extLst>
          </p:cNvPr>
          <p:cNvSpPr txBox="1"/>
          <p:nvPr/>
        </p:nvSpPr>
        <p:spPr>
          <a:xfrm>
            <a:off x="2951299" y="5753323"/>
            <a:ext cx="2534508"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a:t>Page Data Ready</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06721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Extracting Session Information</a:t>
            </a:r>
          </a:p>
        </p:txBody>
      </p:sp>
      <p:pic>
        <p:nvPicPr>
          <p:cNvPr id="5" name="Graphic 4" descr="Table">
            <a:extLst>
              <a:ext uri="{FF2B5EF4-FFF2-40B4-BE49-F238E27FC236}">
                <a16:creationId xmlns:a16="http://schemas.microsoft.com/office/drawing/2014/main" id="{BE6825CC-5688-417D-A5FF-E4030CF97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106" y="1973262"/>
            <a:ext cx="25908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F485C96-8C17-4C79-B453-DA89E60A336F}"/>
              </a:ext>
            </a:extLst>
          </p:cNvPr>
          <p:cNvPicPr>
            <a:picLocks noChangeAspect="1"/>
          </p:cNvPicPr>
          <p:nvPr/>
        </p:nvPicPr>
        <p:blipFill>
          <a:blip r:embed="rId4"/>
          <a:stretch>
            <a:fillRect/>
          </a:stretch>
        </p:blipFill>
        <p:spPr>
          <a:xfrm>
            <a:off x="4119381" y="2711251"/>
            <a:ext cx="1990752" cy="1114821"/>
          </a:xfrm>
          <a:prstGeom prst="rect">
            <a:avLst/>
          </a:prstGeom>
        </p:spPr>
      </p:pic>
      <p:pic>
        <p:nvPicPr>
          <p:cNvPr id="9" name="Picture 8" descr="A close up of a sign&#10;&#10;Description automatically generated">
            <a:extLst>
              <a:ext uri="{FF2B5EF4-FFF2-40B4-BE49-F238E27FC236}">
                <a16:creationId xmlns:a16="http://schemas.microsoft.com/office/drawing/2014/main" id="{EC7F5886-C950-4103-89D4-0A8BF6C21FFA}"/>
              </a:ext>
            </a:extLst>
          </p:cNvPr>
          <p:cNvPicPr>
            <a:picLocks noChangeAspect="1"/>
          </p:cNvPicPr>
          <p:nvPr/>
        </p:nvPicPr>
        <p:blipFill>
          <a:blip r:embed="rId5"/>
          <a:stretch>
            <a:fillRect/>
          </a:stretch>
        </p:blipFill>
        <p:spPr>
          <a:xfrm>
            <a:off x="6909609" y="2619761"/>
            <a:ext cx="1297800" cy="1297800"/>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C793F31-7F41-4371-85A3-AD3D70B4DBCB}"/>
              </a:ext>
            </a:extLst>
          </p:cNvPr>
          <p:cNvPicPr>
            <a:picLocks noChangeAspect="1"/>
          </p:cNvPicPr>
          <p:nvPr/>
        </p:nvPicPr>
        <p:blipFill>
          <a:blip r:embed="rId6"/>
          <a:stretch>
            <a:fillRect/>
          </a:stretch>
        </p:blipFill>
        <p:spPr>
          <a:xfrm>
            <a:off x="9343959" y="1614687"/>
            <a:ext cx="2590800" cy="13622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3C60E69-BC26-48EB-9785-3447C999F98B}"/>
              </a:ext>
            </a:extLst>
          </p:cNvPr>
          <p:cNvPicPr>
            <a:picLocks noChangeAspect="1"/>
          </p:cNvPicPr>
          <p:nvPr/>
        </p:nvPicPr>
        <p:blipFill>
          <a:blip r:embed="rId7"/>
          <a:stretch>
            <a:fillRect/>
          </a:stretch>
        </p:blipFill>
        <p:spPr>
          <a:xfrm>
            <a:off x="9648314" y="3544683"/>
            <a:ext cx="2305050" cy="1206018"/>
          </a:xfrm>
          <a:prstGeom prst="rect">
            <a:avLst/>
          </a:prstGeom>
        </p:spPr>
      </p:pic>
      <p:sp>
        <p:nvSpPr>
          <p:cNvPr id="14" name="TextBox 13">
            <a:extLst>
              <a:ext uri="{FF2B5EF4-FFF2-40B4-BE49-F238E27FC236}">
                <a16:creationId xmlns:a16="http://schemas.microsoft.com/office/drawing/2014/main" id="{352D7911-7714-43C1-8021-CED483F05EC4}"/>
              </a:ext>
            </a:extLst>
          </p:cNvPr>
          <p:cNvSpPr txBox="1"/>
          <p:nvPr/>
        </p:nvSpPr>
        <p:spPr>
          <a:xfrm>
            <a:off x="957706" y="4147692"/>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Monitor Tool</a:t>
            </a:r>
          </a:p>
        </p:txBody>
      </p:sp>
      <p:sp>
        <p:nvSpPr>
          <p:cNvPr id="16" name="TextBox 15">
            <a:extLst>
              <a:ext uri="{FF2B5EF4-FFF2-40B4-BE49-F238E27FC236}">
                <a16:creationId xmlns:a16="http://schemas.microsoft.com/office/drawing/2014/main" id="{5183024B-6AC1-43E5-9759-0626E9CD13FB}"/>
              </a:ext>
            </a:extLst>
          </p:cNvPr>
          <p:cNvSpPr txBox="1"/>
          <p:nvPr/>
        </p:nvSpPr>
        <p:spPr>
          <a:xfrm>
            <a:off x="3986968" y="38337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Blob Storage</a:t>
            </a:r>
          </a:p>
        </p:txBody>
      </p:sp>
      <p:sp>
        <p:nvSpPr>
          <p:cNvPr id="18" name="TextBox 17">
            <a:extLst>
              <a:ext uri="{FF2B5EF4-FFF2-40B4-BE49-F238E27FC236}">
                <a16:creationId xmlns:a16="http://schemas.microsoft.com/office/drawing/2014/main" id="{986E530A-CB85-46F2-9C60-6ABBA0637160}"/>
              </a:ext>
            </a:extLst>
          </p:cNvPr>
          <p:cNvSpPr txBox="1"/>
          <p:nvPr/>
        </p:nvSpPr>
        <p:spPr>
          <a:xfrm>
            <a:off x="6516284" y="38520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 App</a:t>
            </a:r>
          </a:p>
        </p:txBody>
      </p:sp>
      <p:sp>
        <p:nvSpPr>
          <p:cNvPr id="20" name="TextBox 19">
            <a:extLst>
              <a:ext uri="{FF2B5EF4-FFF2-40B4-BE49-F238E27FC236}">
                <a16:creationId xmlns:a16="http://schemas.microsoft.com/office/drawing/2014/main" id="{1980D9B8-65B2-45DC-B0EB-18F906D3E1D8}"/>
              </a:ext>
            </a:extLst>
          </p:cNvPr>
          <p:cNvSpPr txBox="1"/>
          <p:nvPr/>
        </p:nvSpPr>
        <p:spPr>
          <a:xfrm>
            <a:off x="9229091" y="2993298"/>
            <a:ext cx="3204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Insights</a:t>
            </a:r>
          </a:p>
        </p:txBody>
      </p:sp>
      <p:sp>
        <p:nvSpPr>
          <p:cNvPr id="22" name="TextBox 21">
            <a:extLst>
              <a:ext uri="{FF2B5EF4-FFF2-40B4-BE49-F238E27FC236}">
                <a16:creationId xmlns:a16="http://schemas.microsoft.com/office/drawing/2014/main" id="{C52A70E5-2DBA-4872-93D6-26FC30232FEE}"/>
              </a:ext>
            </a:extLst>
          </p:cNvPr>
          <p:cNvSpPr txBox="1"/>
          <p:nvPr/>
        </p:nvSpPr>
        <p:spPr>
          <a:xfrm>
            <a:off x="9648314" y="4674222"/>
            <a:ext cx="2305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 Analytics</a:t>
            </a:r>
          </a:p>
        </p:txBody>
      </p:sp>
    </p:spTree>
    <p:extLst>
      <p:ext uri="{BB962C8B-B14F-4D97-AF65-F5344CB8AC3E}">
        <p14:creationId xmlns:p14="http://schemas.microsoft.com/office/powerpoint/2010/main" val="3903851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Extracting Session Information</a:t>
            </a:r>
          </a:p>
        </p:txBody>
      </p:sp>
      <p:pic>
        <p:nvPicPr>
          <p:cNvPr id="5" name="Graphic 4" descr="Table">
            <a:extLst>
              <a:ext uri="{FF2B5EF4-FFF2-40B4-BE49-F238E27FC236}">
                <a16:creationId xmlns:a16="http://schemas.microsoft.com/office/drawing/2014/main" id="{BE6825CC-5688-417D-A5FF-E4030CF97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106" y="1973262"/>
            <a:ext cx="25908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F485C96-8C17-4C79-B453-DA89E60A336F}"/>
              </a:ext>
            </a:extLst>
          </p:cNvPr>
          <p:cNvPicPr>
            <a:picLocks noChangeAspect="1"/>
          </p:cNvPicPr>
          <p:nvPr/>
        </p:nvPicPr>
        <p:blipFill>
          <a:blip r:embed="rId4"/>
          <a:stretch>
            <a:fillRect/>
          </a:stretch>
        </p:blipFill>
        <p:spPr>
          <a:xfrm>
            <a:off x="4119381" y="2711251"/>
            <a:ext cx="1990752" cy="1114821"/>
          </a:xfrm>
          <a:prstGeom prst="rect">
            <a:avLst/>
          </a:prstGeom>
        </p:spPr>
      </p:pic>
      <p:pic>
        <p:nvPicPr>
          <p:cNvPr id="9" name="Picture 8" descr="A close up of a sign&#10;&#10;Description automatically generated">
            <a:extLst>
              <a:ext uri="{FF2B5EF4-FFF2-40B4-BE49-F238E27FC236}">
                <a16:creationId xmlns:a16="http://schemas.microsoft.com/office/drawing/2014/main" id="{EC7F5886-C950-4103-89D4-0A8BF6C21FFA}"/>
              </a:ext>
            </a:extLst>
          </p:cNvPr>
          <p:cNvPicPr>
            <a:picLocks noChangeAspect="1"/>
          </p:cNvPicPr>
          <p:nvPr/>
        </p:nvPicPr>
        <p:blipFill>
          <a:blip r:embed="rId5"/>
          <a:stretch>
            <a:fillRect/>
          </a:stretch>
        </p:blipFill>
        <p:spPr>
          <a:xfrm>
            <a:off x="6909609" y="2619761"/>
            <a:ext cx="1297800" cy="1297800"/>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C793F31-7F41-4371-85A3-AD3D70B4DBCB}"/>
              </a:ext>
            </a:extLst>
          </p:cNvPr>
          <p:cNvPicPr>
            <a:picLocks noChangeAspect="1"/>
          </p:cNvPicPr>
          <p:nvPr/>
        </p:nvPicPr>
        <p:blipFill>
          <a:blip r:embed="rId6"/>
          <a:stretch>
            <a:fillRect/>
          </a:stretch>
        </p:blipFill>
        <p:spPr>
          <a:xfrm>
            <a:off x="9343959" y="1614687"/>
            <a:ext cx="2590800" cy="13622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3C60E69-BC26-48EB-9785-3447C999F98B}"/>
              </a:ext>
            </a:extLst>
          </p:cNvPr>
          <p:cNvPicPr>
            <a:picLocks noChangeAspect="1"/>
          </p:cNvPicPr>
          <p:nvPr/>
        </p:nvPicPr>
        <p:blipFill>
          <a:blip r:embed="rId7"/>
          <a:stretch>
            <a:fillRect/>
          </a:stretch>
        </p:blipFill>
        <p:spPr>
          <a:xfrm>
            <a:off x="9648314" y="3544683"/>
            <a:ext cx="2305050" cy="1206018"/>
          </a:xfrm>
          <a:prstGeom prst="rect">
            <a:avLst/>
          </a:prstGeom>
        </p:spPr>
      </p:pic>
      <p:sp>
        <p:nvSpPr>
          <p:cNvPr id="14" name="TextBox 13">
            <a:extLst>
              <a:ext uri="{FF2B5EF4-FFF2-40B4-BE49-F238E27FC236}">
                <a16:creationId xmlns:a16="http://schemas.microsoft.com/office/drawing/2014/main" id="{352D7911-7714-43C1-8021-CED483F05EC4}"/>
              </a:ext>
            </a:extLst>
          </p:cNvPr>
          <p:cNvSpPr txBox="1"/>
          <p:nvPr/>
        </p:nvSpPr>
        <p:spPr>
          <a:xfrm>
            <a:off x="957706" y="4147692"/>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Monitor Tool</a:t>
            </a:r>
          </a:p>
        </p:txBody>
      </p:sp>
      <p:sp>
        <p:nvSpPr>
          <p:cNvPr id="16" name="TextBox 15">
            <a:extLst>
              <a:ext uri="{FF2B5EF4-FFF2-40B4-BE49-F238E27FC236}">
                <a16:creationId xmlns:a16="http://schemas.microsoft.com/office/drawing/2014/main" id="{5183024B-6AC1-43E5-9759-0626E9CD13FB}"/>
              </a:ext>
            </a:extLst>
          </p:cNvPr>
          <p:cNvSpPr txBox="1"/>
          <p:nvPr/>
        </p:nvSpPr>
        <p:spPr>
          <a:xfrm>
            <a:off x="3986968" y="38337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Blob Storage</a:t>
            </a:r>
          </a:p>
        </p:txBody>
      </p:sp>
      <p:sp>
        <p:nvSpPr>
          <p:cNvPr id="18" name="TextBox 17">
            <a:extLst>
              <a:ext uri="{FF2B5EF4-FFF2-40B4-BE49-F238E27FC236}">
                <a16:creationId xmlns:a16="http://schemas.microsoft.com/office/drawing/2014/main" id="{986E530A-CB85-46F2-9C60-6ABBA0637160}"/>
              </a:ext>
            </a:extLst>
          </p:cNvPr>
          <p:cNvSpPr txBox="1"/>
          <p:nvPr/>
        </p:nvSpPr>
        <p:spPr>
          <a:xfrm>
            <a:off x="6516284" y="38520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 App</a:t>
            </a:r>
          </a:p>
        </p:txBody>
      </p:sp>
      <p:sp>
        <p:nvSpPr>
          <p:cNvPr id="20" name="TextBox 19">
            <a:extLst>
              <a:ext uri="{FF2B5EF4-FFF2-40B4-BE49-F238E27FC236}">
                <a16:creationId xmlns:a16="http://schemas.microsoft.com/office/drawing/2014/main" id="{1980D9B8-65B2-45DC-B0EB-18F906D3E1D8}"/>
              </a:ext>
            </a:extLst>
          </p:cNvPr>
          <p:cNvSpPr txBox="1"/>
          <p:nvPr/>
        </p:nvSpPr>
        <p:spPr>
          <a:xfrm>
            <a:off x="9229091" y="2993298"/>
            <a:ext cx="3204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Insights</a:t>
            </a:r>
          </a:p>
        </p:txBody>
      </p:sp>
      <p:sp>
        <p:nvSpPr>
          <p:cNvPr id="22" name="TextBox 21">
            <a:extLst>
              <a:ext uri="{FF2B5EF4-FFF2-40B4-BE49-F238E27FC236}">
                <a16:creationId xmlns:a16="http://schemas.microsoft.com/office/drawing/2014/main" id="{C52A70E5-2DBA-4872-93D6-26FC30232FEE}"/>
              </a:ext>
            </a:extLst>
          </p:cNvPr>
          <p:cNvSpPr txBox="1"/>
          <p:nvPr/>
        </p:nvSpPr>
        <p:spPr>
          <a:xfrm>
            <a:off x="9648314" y="4674222"/>
            <a:ext cx="2305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 Analytics</a:t>
            </a:r>
          </a:p>
        </p:txBody>
      </p:sp>
      <p:cxnSp>
        <p:nvCxnSpPr>
          <p:cNvPr id="4" name="Straight Arrow Connector 3">
            <a:extLst>
              <a:ext uri="{FF2B5EF4-FFF2-40B4-BE49-F238E27FC236}">
                <a16:creationId xmlns:a16="http://schemas.microsoft.com/office/drawing/2014/main" id="{0DEA3015-09A4-47B4-B6C9-7C061B28B39F}"/>
              </a:ext>
            </a:extLst>
          </p:cNvPr>
          <p:cNvCxnSpPr/>
          <p:nvPr/>
        </p:nvCxnSpPr>
        <p:spPr>
          <a:xfrm>
            <a:off x="3094037" y="3268662"/>
            <a:ext cx="1219200" cy="0"/>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32AE078-92ED-40F8-9581-7274A508BB1A}"/>
              </a:ext>
            </a:extLst>
          </p:cNvPr>
          <p:cNvSpPr/>
          <p:nvPr/>
        </p:nvSpPr>
        <p:spPr bwMode="auto">
          <a:xfrm>
            <a:off x="3587971" y="5218841"/>
            <a:ext cx="5260531" cy="1097820"/>
          </a:xfrm>
          <a:prstGeom prst="roundRect">
            <a:avLst/>
          </a:prstGeom>
          <a:no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Download Monitor Session Details</a:t>
            </a:r>
          </a:p>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and Upload to Blob Storage</a:t>
            </a:r>
          </a:p>
        </p:txBody>
      </p:sp>
    </p:spTree>
    <p:extLst>
      <p:ext uri="{BB962C8B-B14F-4D97-AF65-F5344CB8AC3E}">
        <p14:creationId xmlns:p14="http://schemas.microsoft.com/office/powerpoint/2010/main" val="3782557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Extracting Session Information</a:t>
            </a:r>
          </a:p>
        </p:txBody>
      </p:sp>
      <p:pic>
        <p:nvPicPr>
          <p:cNvPr id="5" name="Graphic 4" descr="Table">
            <a:extLst>
              <a:ext uri="{FF2B5EF4-FFF2-40B4-BE49-F238E27FC236}">
                <a16:creationId xmlns:a16="http://schemas.microsoft.com/office/drawing/2014/main" id="{BE6825CC-5688-417D-A5FF-E4030CF97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106" y="1973262"/>
            <a:ext cx="25908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F485C96-8C17-4C79-B453-DA89E60A336F}"/>
              </a:ext>
            </a:extLst>
          </p:cNvPr>
          <p:cNvPicPr>
            <a:picLocks noChangeAspect="1"/>
          </p:cNvPicPr>
          <p:nvPr/>
        </p:nvPicPr>
        <p:blipFill>
          <a:blip r:embed="rId4"/>
          <a:stretch>
            <a:fillRect/>
          </a:stretch>
        </p:blipFill>
        <p:spPr>
          <a:xfrm>
            <a:off x="4119381" y="2711251"/>
            <a:ext cx="1990752" cy="1114821"/>
          </a:xfrm>
          <a:prstGeom prst="rect">
            <a:avLst/>
          </a:prstGeom>
        </p:spPr>
      </p:pic>
      <p:pic>
        <p:nvPicPr>
          <p:cNvPr id="9" name="Picture 8" descr="A close up of a sign&#10;&#10;Description automatically generated">
            <a:extLst>
              <a:ext uri="{FF2B5EF4-FFF2-40B4-BE49-F238E27FC236}">
                <a16:creationId xmlns:a16="http://schemas.microsoft.com/office/drawing/2014/main" id="{EC7F5886-C950-4103-89D4-0A8BF6C21FFA}"/>
              </a:ext>
            </a:extLst>
          </p:cNvPr>
          <p:cNvPicPr>
            <a:picLocks noChangeAspect="1"/>
          </p:cNvPicPr>
          <p:nvPr/>
        </p:nvPicPr>
        <p:blipFill>
          <a:blip r:embed="rId5"/>
          <a:stretch>
            <a:fillRect/>
          </a:stretch>
        </p:blipFill>
        <p:spPr>
          <a:xfrm>
            <a:off x="6909609" y="2619761"/>
            <a:ext cx="1297800" cy="1297800"/>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C793F31-7F41-4371-85A3-AD3D70B4DBCB}"/>
              </a:ext>
            </a:extLst>
          </p:cNvPr>
          <p:cNvPicPr>
            <a:picLocks noChangeAspect="1"/>
          </p:cNvPicPr>
          <p:nvPr/>
        </p:nvPicPr>
        <p:blipFill>
          <a:blip r:embed="rId6"/>
          <a:stretch>
            <a:fillRect/>
          </a:stretch>
        </p:blipFill>
        <p:spPr>
          <a:xfrm>
            <a:off x="9343959" y="1614687"/>
            <a:ext cx="2590800" cy="13622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3C60E69-BC26-48EB-9785-3447C999F98B}"/>
              </a:ext>
            </a:extLst>
          </p:cNvPr>
          <p:cNvPicPr>
            <a:picLocks noChangeAspect="1"/>
          </p:cNvPicPr>
          <p:nvPr/>
        </p:nvPicPr>
        <p:blipFill>
          <a:blip r:embed="rId7"/>
          <a:stretch>
            <a:fillRect/>
          </a:stretch>
        </p:blipFill>
        <p:spPr>
          <a:xfrm>
            <a:off x="9648314" y="3544683"/>
            <a:ext cx="2305050" cy="1206018"/>
          </a:xfrm>
          <a:prstGeom prst="rect">
            <a:avLst/>
          </a:prstGeom>
        </p:spPr>
      </p:pic>
      <p:sp>
        <p:nvSpPr>
          <p:cNvPr id="14" name="TextBox 13">
            <a:extLst>
              <a:ext uri="{FF2B5EF4-FFF2-40B4-BE49-F238E27FC236}">
                <a16:creationId xmlns:a16="http://schemas.microsoft.com/office/drawing/2014/main" id="{352D7911-7714-43C1-8021-CED483F05EC4}"/>
              </a:ext>
            </a:extLst>
          </p:cNvPr>
          <p:cNvSpPr txBox="1"/>
          <p:nvPr/>
        </p:nvSpPr>
        <p:spPr>
          <a:xfrm>
            <a:off x="957706" y="4147692"/>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Monitor Tool</a:t>
            </a:r>
          </a:p>
        </p:txBody>
      </p:sp>
      <p:sp>
        <p:nvSpPr>
          <p:cNvPr id="16" name="TextBox 15">
            <a:extLst>
              <a:ext uri="{FF2B5EF4-FFF2-40B4-BE49-F238E27FC236}">
                <a16:creationId xmlns:a16="http://schemas.microsoft.com/office/drawing/2014/main" id="{5183024B-6AC1-43E5-9759-0626E9CD13FB}"/>
              </a:ext>
            </a:extLst>
          </p:cNvPr>
          <p:cNvSpPr txBox="1"/>
          <p:nvPr/>
        </p:nvSpPr>
        <p:spPr>
          <a:xfrm>
            <a:off x="3986968" y="38337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Blob Storage</a:t>
            </a:r>
          </a:p>
        </p:txBody>
      </p:sp>
      <p:sp>
        <p:nvSpPr>
          <p:cNvPr id="18" name="TextBox 17">
            <a:extLst>
              <a:ext uri="{FF2B5EF4-FFF2-40B4-BE49-F238E27FC236}">
                <a16:creationId xmlns:a16="http://schemas.microsoft.com/office/drawing/2014/main" id="{986E530A-CB85-46F2-9C60-6ABBA0637160}"/>
              </a:ext>
            </a:extLst>
          </p:cNvPr>
          <p:cNvSpPr txBox="1"/>
          <p:nvPr/>
        </p:nvSpPr>
        <p:spPr>
          <a:xfrm>
            <a:off x="6516284" y="38520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 App</a:t>
            </a:r>
          </a:p>
        </p:txBody>
      </p:sp>
      <p:sp>
        <p:nvSpPr>
          <p:cNvPr id="20" name="TextBox 19">
            <a:extLst>
              <a:ext uri="{FF2B5EF4-FFF2-40B4-BE49-F238E27FC236}">
                <a16:creationId xmlns:a16="http://schemas.microsoft.com/office/drawing/2014/main" id="{1980D9B8-65B2-45DC-B0EB-18F906D3E1D8}"/>
              </a:ext>
            </a:extLst>
          </p:cNvPr>
          <p:cNvSpPr txBox="1"/>
          <p:nvPr/>
        </p:nvSpPr>
        <p:spPr>
          <a:xfrm>
            <a:off x="9229091" y="2993298"/>
            <a:ext cx="3204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Insights</a:t>
            </a:r>
          </a:p>
        </p:txBody>
      </p:sp>
      <p:sp>
        <p:nvSpPr>
          <p:cNvPr id="22" name="TextBox 21">
            <a:extLst>
              <a:ext uri="{FF2B5EF4-FFF2-40B4-BE49-F238E27FC236}">
                <a16:creationId xmlns:a16="http://schemas.microsoft.com/office/drawing/2014/main" id="{C52A70E5-2DBA-4872-93D6-26FC30232FEE}"/>
              </a:ext>
            </a:extLst>
          </p:cNvPr>
          <p:cNvSpPr txBox="1"/>
          <p:nvPr/>
        </p:nvSpPr>
        <p:spPr>
          <a:xfrm>
            <a:off x="9648314" y="4674222"/>
            <a:ext cx="2305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 Analytics</a:t>
            </a:r>
          </a:p>
        </p:txBody>
      </p:sp>
      <p:cxnSp>
        <p:nvCxnSpPr>
          <p:cNvPr id="4" name="Straight Arrow Connector 3">
            <a:extLst>
              <a:ext uri="{FF2B5EF4-FFF2-40B4-BE49-F238E27FC236}">
                <a16:creationId xmlns:a16="http://schemas.microsoft.com/office/drawing/2014/main" id="{0DEA3015-09A4-47B4-B6C9-7C061B28B39F}"/>
              </a:ext>
            </a:extLst>
          </p:cNvPr>
          <p:cNvCxnSpPr/>
          <p:nvPr/>
        </p:nvCxnSpPr>
        <p:spPr>
          <a:xfrm>
            <a:off x="3094037" y="3268662"/>
            <a:ext cx="1219200" cy="0"/>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32AE078-92ED-40F8-9581-7274A508BB1A}"/>
              </a:ext>
            </a:extLst>
          </p:cNvPr>
          <p:cNvSpPr/>
          <p:nvPr/>
        </p:nvSpPr>
        <p:spPr bwMode="auto">
          <a:xfrm>
            <a:off x="3587971" y="5218841"/>
            <a:ext cx="5260531" cy="1097820"/>
          </a:xfrm>
          <a:prstGeom prst="roundRect">
            <a:avLst/>
          </a:prstGeom>
          <a:no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Blob Triggered Function processes Monitor Tool Session Details</a:t>
            </a:r>
          </a:p>
        </p:txBody>
      </p:sp>
      <p:cxnSp>
        <p:nvCxnSpPr>
          <p:cNvPr id="3" name="Straight Arrow Connector 2">
            <a:extLst>
              <a:ext uri="{FF2B5EF4-FFF2-40B4-BE49-F238E27FC236}">
                <a16:creationId xmlns:a16="http://schemas.microsoft.com/office/drawing/2014/main" id="{3BA60DAC-5EAC-4B90-B20A-D742E9184817}"/>
              </a:ext>
            </a:extLst>
          </p:cNvPr>
          <p:cNvCxnSpPr>
            <a:cxnSpLocks/>
          </p:cNvCxnSpPr>
          <p:nvPr/>
        </p:nvCxnSpPr>
        <p:spPr>
          <a:xfrm>
            <a:off x="5837237" y="3288156"/>
            <a:ext cx="1072372" cy="0"/>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30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Extracting Session Information</a:t>
            </a:r>
          </a:p>
        </p:txBody>
      </p:sp>
      <p:pic>
        <p:nvPicPr>
          <p:cNvPr id="5" name="Graphic 4" descr="Table">
            <a:extLst>
              <a:ext uri="{FF2B5EF4-FFF2-40B4-BE49-F238E27FC236}">
                <a16:creationId xmlns:a16="http://schemas.microsoft.com/office/drawing/2014/main" id="{BE6825CC-5688-417D-A5FF-E4030CF974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9106" y="1973262"/>
            <a:ext cx="2590800" cy="25908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6F485C96-8C17-4C79-B453-DA89E60A336F}"/>
              </a:ext>
            </a:extLst>
          </p:cNvPr>
          <p:cNvPicPr>
            <a:picLocks noChangeAspect="1"/>
          </p:cNvPicPr>
          <p:nvPr/>
        </p:nvPicPr>
        <p:blipFill>
          <a:blip r:embed="rId4"/>
          <a:stretch>
            <a:fillRect/>
          </a:stretch>
        </p:blipFill>
        <p:spPr>
          <a:xfrm>
            <a:off x="4119381" y="2711251"/>
            <a:ext cx="1990752" cy="1114821"/>
          </a:xfrm>
          <a:prstGeom prst="rect">
            <a:avLst/>
          </a:prstGeom>
        </p:spPr>
      </p:pic>
      <p:pic>
        <p:nvPicPr>
          <p:cNvPr id="9" name="Picture 8" descr="A close up of a sign&#10;&#10;Description automatically generated">
            <a:extLst>
              <a:ext uri="{FF2B5EF4-FFF2-40B4-BE49-F238E27FC236}">
                <a16:creationId xmlns:a16="http://schemas.microsoft.com/office/drawing/2014/main" id="{EC7F5886-C950-4103-89D4-0A8BF6C21FFA}"/>
              </a:ext>
            </a:extLst>
          </p:cNvPr>
          <p:cNvPicPr>
            <a:picLocks noChangeAspect="1"/>
          </p:cNvPicPr>
          <p:nvPr/>
        </p:nvPicPr>
        <p:blipFill>
          <a:blip r:embed="rId5"/>
          <a:stretch>
            <a:fillRect/>
          </a:stretch>
        </p:blipFill>
        <p:spPr>
          <a:xfrm>
            <a:off x="6909609" y="2619761"/>
            <a:ext cx="1297800" cy="1297800"/>
          </a:xfrm>
          <a:prstGeom prst="rect">
            <a:avLst/>
          </a:prstGeom>
        </p:spPr>
      </p:pic>
      <p:pic>
        <p:nvPicPr>
          <p:cNvPr id="11" name="Picture 10" descr="A picture containing drawing, light&#10;&#10;Description automatically generated">
            <a:extLst>
              <a:ext uri="{FF2B5EF4-FFF2-40B4-BE49-F238E27FC236}">
                <a16:creationId xmlns:a16="http://schemas.microsoft.com/office/drawing/2014/main" id="{3C793F31-7F41-4371-85A3-AD3D70B4DBCB}"/>
              </a:ext>
            </a:extLst>
          </p:cNvPr>
          <p:cNvPicPr>
            <a:picLocks noChangeAspect="1"/>
          </p:cNvPicPr>
          <p:nvPr/>
        </p:nvPicPr>
        <p:blipFill>
          <a:blip r:embed="rId6"/>
          <a:stretch>
            <a:fillRect/>
          </a:stretch>
        </p:blipFill>
        <p:spPr>
          <a:xfrm>
            <a:off x="9343959" y="1614687"/>
            <a:ext cx="2590800" cy="136226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03C60E69-BC26-48EB-9785-3447C999F98B}"/>
              </a:ext>
            </a:extLst>
          </p:cNvPr>
          <p:cNvPicPr>
            <a:picLocks noChangeAspect="1"/>
          </p:cNvPicPr>
          <p:nvPr/>
        </p:nvPicPr>
        <p:blipFill>
          <a:blip r:embed="rId7"/>
          <a:stretch>
            <a:fillRect/>
          </a:stretch>
        </p:blipFill>
        <p:spPr>
          <a:xfrm>
            <a:off x="9648314" y="3544683"/>
            <a:ext cx="2305050" cy="1206018"/>
          </a:xfrm>
          <a:prstGeom prst="rect">
            <a:avLst/>
          </a:prstGeom>
        </p:spPr>
      </p:pic>
      <p:sp>
        <p:nvSpPr>
          <p:cNvPr id="14" name="TextBox 13">
            <a:extLst>
              <a:ext uri="{FF2B5EF4-FFF2-40B4-BE49-F238E27FC236}">
                <a16:creationId xmlns:a16="http://schemas.microsoft.com/office/drawing/2014/main" id="{352D7911-7714-43C1-8021-CED483F05EC4}"/>
              </a:ext>
            </a:extLst>
          </p:cNvPr>
          <p:cNvSpPr txBox="1"/>
          <p:nvPr/>
        </p:nvSpPr>
        <p:spPr>
          <a:xfrm>
            <a:off x="957706" y="4147692"/>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Monitor Tool</a:t>
            </a:r>
          </a:p>
        </p:txBody>
      </p:sp>
      <p:sp>
        <p:nvSpPr>
          <p:cNvPr id="16" name="TextBox 15">
            <a:extLst>
              <a:ext uri="{FF2B5EF4-FFF2-40B4-BE49-F238E27FC236}">
                <a16:creationId xmlns:a16="http://schemas.microsoft.com/office/drawing/2014/main" id="{5183024B-6AC1-43E5-9759-0626E9CD13FB}"/>
              </a:ext>
            </a:extLst>
          </p:cNvPr>
          <p:cNvSpPr txBox="1"/>
          <p:nvPr/>
        </p:nvSpPr>
        <p:spPr>
          <a:xfrm>
            <a:off x="3986968" y="38337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Blob Storage</a:t>
            </a:r>
          </a:p>
        </p:txBody>
      </p:sp>
      <p:sp>
        <p:nvSpPr>
          <p:cNvPr id="18" name="TextBox 17">
            <a:extLst>
              <a:ext uri="{FF2B5EF4-FFF2-40B4-BE49-F238E27FC236}">
                <a16:creationId xmlns:a16="http://schemas.microsoft.com/office/drawing/2014/main" id="{986E530A-CB85-46F2-9C60-6ABBA0637160}"/>
              </a:ext>
            </a:extLst>
          </p:cNvPr>
          <p:cNvSpPr txBox="1"/>
          <p:nvPr/>
        </p:nvSpPr>
        <p:spPr>
          <a:xfrm>
            <a:off x="6516284" y="3852060"/>
            <a:ext cx="252290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 App</a:t>
            </a:r>
          </a:p>
        </p:txBody>
      </p:sp>
      <p:sp>
        <p:nvSpPr>
          <p:cNvPr id="20" name="TextBox 19">
            <a:extLst>
              <a:ext uri="{FF2B5EF4-FFF2-40B4-BE49-F238E27FC236}">
                <a16:creationId xmlns:a16="http://schemas.microsoft.com/office/drawing/2014/main" id="{1980D9B8-65B2-45DC-B0EB-18F906D3E1D8}"/>
              </a:ext>
            </a:extLst>
          </p:cNvPr>
          <p:cNvSpPr txBox="1"/>
          <p:nvPr/>
        </p:nvSpPr>
        <p:spPr>
          <a:xfrm>
            <a:off x="9229091" y="2993298"/>
            <a:ext cx="3204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 Insights</a:t>
            </a:r>
          </a:p>
        </p:txBody>
      </p:sp>
      <p:sp>
        <p:nvSpPr>
          <p:cNvPr id="22" name="TextBox 21">
            <a:extLst>
              <a:ext uri="{FF2B5EF4-FFF2-40B4-BE49-F238E27FC236}">
                <a16:creationId xmlns:a16="http://schemas.microsoft.com/office/drawing/2014/main" id="{C52A70E5-2DBA-4872-93D6-26FC30232FEE}"/>
              </a:ext>
            </a:extLst>
          </p:cNvPr>
          <p:cNvSpPr txBox="1"/>
          <p:nvPr/>
        </p:nvSpPr>
        <p:spPr>
          <a:xfrm>
            <a:off x="9648314" y="4674222"/>
            <a:ext cx="230505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Log Analytics</a:t>
            </a:r>
          </a:p>
        </p:txBody>
      </p:sp>
      <p:cxnSp>
        <p:nvCxnSpPr>
          <p:cNvPr id="4" name="Straight Arrow Connector 3">
            <a:extLst>
              <a:ext uri="{FF2B5EF4-FFF2-40B4-BE49-F238E27FC236}">
                <a16:creationId xmlns:a16="http://schemas.microsoft.com/office/drawing/2014/main" id="{0DEA3015-09A4-47B4-B6C9-7C061B28B39F}"/>
              </a:ext>
            </a:extLst>
          </p:cNvPr>
          <p:cNvCxnSpPr/>
          <p:nvPr/>
        </p:nvCxnSpPr>
        <p:spPr>
          <a:xfrm>
            <a:off x="3094037" y="3268662"/>
            <a:ext cx="1219200" cy="0"/>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32AE078-92ED-40F8-9581-7274A508BB1A}"/>
              </a:ext>
            </a:extLst>
          </p:cNvPr>
          <p:cNvSpPr/>
          <p:nvPr/>
        </p:nvSpPr>
        <p:spPr bwMode="auto">
          <a:xfrm>
            <a:off x="3587971" y="5218841"/>
            <a:ext cx="5260531" cy="1097820"/>
          </a:xfrm>
          <a:prstGeom prst="roundRect">
            <a:avLst/>
          </a:prstGeom>
          <a:no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0188F"/>
                </a:solidFill>
                <a:ea typeface="Segoe UI" pitchFamily="34" charset="0"/>
                <a:cs typeface="Segoe UI" pitchFamily="34" charset="0"/>
              </a:rPr>
              <a:t>Function sends individual messages to log store for analysis</a:t>
            </a:r>
          </a:p>
        </p:txBody>
      </p:sp>
      <p:cxnSp>
        <p:nvCxnSpPr>
          <p:cNvPr id="3" name="Straight Arrow Connector 2">
            <a:extLst>
              <a:ext uri="{FF2B5EF4-FFF2-40B4-BE49-F238E27FC236}">
                <a16:creationId xmlns:a16="http://schemas.microsoft.com/office/drawing/2014/main" id="{3BA60DAC-5EAC-4B90-B20A-D742E9184817}"/>
              </a:ext>
            </a:extLst>
          </p:cNvPr>
          <p:cNvCxnSpPr>
            <a:cxnSpLocks/>
          </p:cNvCxnSpPr>
          <p:nvPr/>
        </p:nvCxnSpPr>
        <p:spPr>
          <a:xfrm>
            <a:off x="5837237" y="3288156"/>
            <a:ext cx="1072372" cy="0"/>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83C4F62-A72E-43C7-A52F-8BD2C536EB63}"/>
              </a:ext>
            </a:extLst>
          </p:cNvPr>
          <p:cNvCxnSpPr>
            <a:cxnSpLocks/>
          </p:cNvCxnSpPr>
          <p:nvPr/>
        </p:nvCxnSpPr>
        <p:spPr>
          <a:xfrm flipV="1">
            <a:off x="8312316" y="2430462"/>
            <a:ext cx="1487321" cy="857694"/>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692DAE-512C-469C-9EC0-F223A1ADE6E6}"/>
              </a:ext>
            </a:extLst>
          </p:cNvPr>
          <p:cNvCxnSpPr>
            <a:cxnSpLocks/>
          </p:cNvCxnSpPr>
          <p:nvPr/>
        </p:nvCxnSpPr>
        <p:spPr>
          <a:xfrm>
            <a:off x="8287679" y="3355687"/>
            <a:ext cx="1334921" cy="1233666"/>
          </a:xfrm>
          <a:prstGeom prst="straightConnector1">
            <a:avLst/>
          </a:prstGeom>
          <a:ln w="76200">
            <a:solidFill>
              <a:srgbClr val="00188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62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Ingesting with the Power Platform</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2511457"/>
          </a:xfrm>
        </p:spPr>
        <p:txBody>
          <a:bodyPr/>
          <a:lstStyle/>
          <a:p>
            <a:r>
              <a:rPr lang="en-US" dirty="0"/>
              <a:t>Power BI for visualizations and Analysis</a:t>
            </a:r>
          </a:p>
          <a:p>
            <a:r>
              <a:rPr lang="en-US" dirty="0"/>
              <a:t>Power Apps for custom User Experiences</a:t>
            </a:r>
          </a:p>
          <a:p>
            <a:r>
              <a:rPr lang="en-US" dirty="0"/>
              <a:t>Power Automate for Integrations and Delivery</a:t>
            </a:r>
          </a:p>
          <a:p>
            <a:r>
              <a:rPr lang="en-US" dirty="0"/>
              <a:t>Power Virtual Agent for Assistance and Intelligence</a:t>
            </a:r>
          </a:p>
        </p:txBody>
      </p:sp>
      <p:pic>
        <p:nvPicPr>
          <p:cNvPr id="6" name="Picture 5" descr="A picture containing brick&#10;&#10;Description automatically generated">
            <a:extLst>
              <a:ext uri="{FF2B5EF4-FFF2-40B4-BE49-F238E27FC236}">
                <a16:creationId xmlns:a16="http://schemas.microsoft.com/office/drawing/2014/main" id="{AD86F5B3-68A1-429E-9539-2EB96A82763A}"/>
              </a:ext>
            </a:extLst>
          </p:cNvPr>
          <p:cNvPicPr>
            <a:picLocks noChangeAspect="1"/>
          </p:cNvPicPr>
          <p:nvPr/>
        </p:nvPicPr>
        <p:blipFill>
          <a:blip r:embed="rId2"/>
          <a:stretch>
            <a:fillRect/>
          </a:stretch>
        </p:blipFill>
        <p:spPr>
          <a:xfrm>
            <a:off x="503237" y="4256620"/>
            <a:ext cx="1828800" cy="1735014"/>
          </a:xfrm>
          <a:prstGeom prst="rect">
            <a:avLst/>
          </a:prstGeom>
        </p:spPr>
      </p:pic>
      <p:pic>
        <p:nvPicPr>
          <p:cNvPr id="10" name="Picture 9" descr="A close up of a logo&#10;&#10;Description automatically generated">
            <a:extLst>
              <a:ext uri="{FF2B5EF4-FFF2-40B4-BE49-F238E27FC236}">
                <a16:creationId xmlns:a16="http://schemas.microsoft.com/office/drawing/2014/main" id="{46064CEA-00C3-453B-9606-F35D9A19C44C}"/>
              </a:ext>
            </a:extLst>
          </p:cNvPr>
          <p:cNvPicPr>
            <a:picLocks noChangeAspect="1"/>
          </p:cNvPicPr>
          <p:nvPr/>
        </p:nvPicPr>
        <p:blipFill>
          <a:blip r:embed="rId3"/>
          <a:stretch>
            <a:fillRect/>
          </a:stretch>
        </p:blipFill>
        <p:spPr>
          <a:xfrm>
            <a:off x="3322637" y="4346404"/>
            <a:ext cx="2301133" cy="1749819"/>
          </a:xfrm>
          <a:prstGeom prst="rect">
            <a:avLst/>
          </a:prstGeom>
        </p:spPr>
      </p:pic>
      <p:pic>
        <p:nvPicPr>
          <p:cNvPr id="15" name="Picture 14" descr="A close up of a logo&#10;&#10;Description automatically generated">
            <a:extLst>
              <a:ext uri="{FF2B5EF4-FFF2-40B4-BE49-F238E27FC236}">
                <a16:creationId xmlns:a16="http://schemas.microsoft.com/office/drawing/2014/main" id="{C5138841-8D41-4E67-BA55-DBFFE6CEB77A}"/>
              </a:ext>
            </a:extLst>
          </p:cNvPr>
          <p:cNvPicPr>
            <a:picLocks noChangeAspect="1"/>
          </p:cNvPicPr>
          <p:nvPr/>
        </p:nvPicPr>
        <p:blipFill>
          <a:blip r:embed="rId4"/>
          <a:stretch>
            <a:fillRect/>
          </a:stretch>
        </p:blipFill>
        <p:spPr>
          <a:xfrm>
            <a:off x="6629927" y="4622882"/>
            <a:ext cx="1787550" cy="1352120"/>
          </a:xfrm>
          <a:prstGeom prst="rect">
            <a:avLst/>
          </a:prstGeom>
        </p:spPr>
      </p:pic>
      <p:pic>
        <p:nvPicPr>
          <p:cNvPr id="19" name="Picture 18">
            <a:extLst>
              <a:ext uri="{FF2B5EF4-FFF2-40B4-BE49-F238E27FC236}">
                <a16:creationId xmlns:a16="http://schemas.microsoft.com/office/drawing/2014/main" id="{EFF8AAE6-6658-4159-B3B0-626724C39431}"/>
              </a:ext>
            </a:extLst>
          </p:cNvPr>
          <p:cNvPicPr>
            <a:picLocks noChangeAspect="1"/>
          </p:cNvPicPr>
          <p:nvPr/>
        </p:nvPicPr>
        <p:blipFill>
          <a:blip r:embed="rId5"/>
          <a:stretch>
            <a:fillRect/>
          </a:stretch>
        </p:blipFill>
        <p:spPr>
          <a:xfrm>
            <a:off x="9616205" y="4504900"/>
            <a:ext cx="2042593" cy="1591323"/>
          </a:xfrm>
          <a:prstGeom prst="rect">
            <a:avLst/>
          </a:prstGeom>
        </p:spPr>
      </p:pic>
    </p:spTree>
    <p:extLst>
      <p:ext uri="{BB962C8B-B14F-4D97-AF65-F5344CB8AC3E}">
        <p14:creationId xmlns:p14="http://schemas.microsoft.com/office/powerpoint/2010/main" val="35198807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Key Performance Indicators</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2899255"/>
          </a:xfrm>
        </p:spPr>
        <p:txBody>
          <a:bodyPr/>
          <a:lstStyle/>
          <a:p>
            <a:r>
              <a:rPr lang="en-US" b="1" dirty="0"/>
              <a:t>Key Performance Indicators </a:t>
            </a:r>
            <a:r>
              <a:rPr lang="en-US" dirty="0"/>
              <a:t>represent major lifecycle events within a particular user action, such as loading a form.</a:t>
            </a:r>
          </a:p>
          <a:p>
            <a:r>
              <a:rPr lang="en-US" dirty="0"/>
              <a:t>Provide context into impactful events. </a:t>
            </a:r>
          </a:p>
          <a:p>
            <a:endParaRPr lang="en-US" dirty="0"/>
          </a:p>
        </p:txBody>
      </p:sp>
      <p:pic>
        <p:nvPicPr>
          <p:cNvPr id="2050" name="Picture 2">
            <a:extLst>
              <a:ext uri="{FF2B5EF4-FFF2-40B4-BE49-F238E27FC236}">
                <a16:creationId xmlns:a16="http://schemas.microsoft.com/office/drawing/2014/main" id="{DE02B204-032F-4566-BC2C-ABD6A79BC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7" y="3497262"/>
            <a:ext cx="5710238" cy="335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714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Key Performance Indicators</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683264"/>
          </a:xfrm>
        </p:spPr>
        <p:txBody>
          <a:bodyPr/>
          <a:lstStyle/>
          <a:p>
            <a:endParaRPr lang="en-US" dirty="0"/>
          </a:p>
        </p:txBody>
      </p:sp>
      <p:graphicFrame>
        <p:nvGraphicFramePr>
          <p:cNvPr id="4" name="Table 4">
            <a:extLst>
              <a:ext uri="{FF2B5EF4-FFF2-40B4-BE49-F238E27FC236}">
                <a16:creationId xmlns:a16="http://schemas.microsoft.com/office/drawing/2014/main" id="{906092F4-56E2-44C2-8A4A-4D0FD7284706}"/>
              </a:ext>
            </a:extLst>
          </p:cNvPr>
          <p:cNvGraphicFramePr>
            <a:graphicFrameLocks noGrp="1"/>
          </p:cNvGraphicFramePr>
          <p:nvPr>
            <p:extLst>
              <p:ext uri="{D42A27DB-BD31-4B8C-83A1-F6EECF244321}">
                <p14:modId xmlns:p14="http://schemas.microsoft.com/office/powerpoint/2010/main" val="1744746946"/>
              </p:ext>
            </p:extLst>
          </p:nvPr>
        </p:nvGraphicFramePr>
        <p:xfrm>
          <a:off x="269906" y="982662"/>
          <a:ext cx="11874692" cy="5781748"/>
        </p:xfrm>
        <a:graphic>
          <a:graphicData uri="http://schemas.openxmlformats.org/drawingml/2006/table">
            <a:tbl>
              <a:tblPr firstRow="1" bandRow="1">
                <a:tableStyleId>{5C22544A-7EE6-4342-B048-85BDC9FD1C3A}</a:tableStyleId>
              </a:tblPr>
              <a:tblGrid>
                <a:gridCol w="4028457">
                  <a:extLst>
                    <a:ext uri="{9D8B030D-6E8A-4147-A177-3AD203B41FA5}">
                      <a16:colId xmlns:a16="http://schemas.microsoft.com/office/drawing/2014/main" val="3964763276"/>
                    </a:ext>
                  </a:extLst>
                </a:gridCol>
                <a:gridCol w="7846235">
                  <a:extLst>
                    <a:ext uri="{9D8B030D-6E8A-4147-A177-3AD203B41FA5}">
                      <a16:colId xmlns:a16="http://schemas.microsoft.com/office/drawing/2014/main" val="2552399327"/>
                    </a:ext>
                  </a:extLst>
                </a:gridCol>
              </a:tblGrid>
              <a:tr h="508177">
                <a:tc>
                  <a:txBody>
                    <a:bodyPr/>
                    <a:lstStyle/>
                    <a:p>
                      <a:r>
                        <a:rPr lang="en-US" dirty="0"/>
                        <a:t>Key Performance Indicator</a:t>
                      </a:r>
                    </a:p>
                  </a:txBody>
                  <a:tcPr/>
                </a:tc>
                <a:tc>
                  <a:txBody>
                    <a:bodyPr/>
                    <a:lstStyle/>
                    <a:p>
                      <a:endParaRPr lang="en-US"/>
                    </a:p>
                  </a:txBody>
                  <a:tcPr/>
                </a:tc>
                <a:extLst>
                  <a:ext uri="{0D108BD9-81ED-4DB2-BD59-A6C34878D82A}">
                    <a16:rowId xmlns:a16="http://schemas.microsoft.com/office/drawing/2014/main" val="150236248"/>
                  </a:ext>
                </a:extLst>
              </a:tr>
              <a:tr h="508177">
                <a:tc>
                  <a:txBody>
                    <a:bodyPr/>
                    <a:lstStyle/>
                    <a:p>
                      <a:r>
                        <a:rPr lang="en-US" b="1" dirty="0"/>
                        <a:t>Page Navigation Start</a:t>
                      </a:r>
                    </a:p>
                  </a:txBody>
                  <a:tcPr/>
                </a:tc>
                <a:tc>
                  <a:txBody>
                    <a:bodyPr/>
                    <a:lstStyle/>
                    <a:p>
                      <a:r>
                        <a:rPr lang="en-US" sz="1800" b="0" i="0" kern="1200" dirty="0">
                          <a:solidFill>
                            <a:schemeClr val="dk1"/>
                          </a:solidFill>
                          <a:effectLst/>
                          <a:latin typeface="+mn-lt"/>
                          <a:ea typeface="+mn-ea"/>
                          <a:cs typeface="+mn-cs"/>
                        </a:rPr>
                        <a:t>the time at which the router initiated the navigation.</a:t>
                      </a:r>
                      <a:endParaRPr lang="en-US" dirty="0"/>
                    </a:p>
                  </a:txBody>
                  <a:tcPr/>
                </a:tc>
                <a:extLst>
                  <a:ext uri="{0D108BD9-81ED-4DB2-BD59-A6C34878D82A}">
                    <a16:rowId xmlns:a16="http://schemas.microsoft.com/office/drawing/2014/main" val="1936479549"/>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Navigation Module Ready</a:t>
                      </a:r>
                    </a:p>
                  </a:txBody>
                  <a:tcPr/>
                </a:tc>
                <a:tc>
                  <a:txBody>
                    <a:bodyPr/>
                    <a:lstStyle/>
                    <a:p>
                      <a:endParaRPr lang="en-US" dirty="0"/>
                    </a:p>
                  </a:txBody>
                  <a:tcPr/>
                </a:tc>
                <a:extLst>
                  <a:ext uri="{0D108BD9-81ED-4DB2-BD59-A6C34878D82A}">
                    <a16:rowId xmlns:a16="http://schemas.microsoft.com/office/drawing/2014/main" val="2830751337"/>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BPF Render Process Control</a:t>
                      </a:r>
                    </a:p>
                  </a:txBody>
                  <a:tcPr/>
                </a:tc>
                <a:tc>
                  <a:txBody>
                    <a:bodyPr/>
                    <a:lstStyle/>
                    <a:p>
                      <a:endParaRPr lang="en-US"/>
                    </a:p>
                  </a:txBody>
                  <a:tcPr/>
                </a:tc>
                <a:extLst>
                  <a:ext uri="{0D108BD9-81ED-4DB2-BD59-A6C34878D82A}">
                    <a16:rowId xmlns:a16="http://schemas.microsoft.com/office/drawing/2014/main" val="87952373"/>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Data Ready</a:t>
                      </a:r>
                    </a:p>
                  </a:txBody>
                  <a:tcPr/>
                </a:tc>
                <a:tc>
                  <a:txBody>
                    <a:bodyPr/>
                    <a:lstStyle/>
                    <a:p>
                      <a:r>
                        <a:rPr lang="en-US" sz="1800" b="0" i="0" kern="1200" dirty="0">
                          <a:solidFill>
                            <a:schemeClr val="dk1"/>
                          </a:solidFill>
                          <a:effectLst/>
                          <a:latin typeface="+mn-lt"/>
                          <a:ea typeface="+mn-ea"/>
                          <a:cs typeface="+mn-cs"/>
                        </a:rPr>
                        <a:t>fired after the page initialization action has finished retrieving data. This is not necessarily all of the data on the page, since custom controls are free to fetch further data the page is not aware of.</a:t>
                      </a:r>
                      <a:endParaRPr lang="en-US" dirty="0"/>
                    </a:p>
                  </a:txBody>
                  <a:tcPr/>
                </a:tc>
                <a:extLst>
                  <a:ext uri="{0D108BD9-81ED-4DB2-BD59-A6C34878D82A}">
                    <a16:rowId xmlns:a16="http://schemas.microsoft.com/office/drawing/2014/main" val="2718773064"/>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Full Load</a:t>
                      </a:r>
                    </a:p>
                  </a:txBody>
                  <a:tcPr/>
                </a:tc>
                <a:tc>
                  <a:txBody>
                    <a:bodyPr/>
                    <a:lstStyle/>
                    <a:p>
                      <a:r>
                        <a:rPr lang="en-US" sz="1800" b="0" i="0" kern="1200" dirty="0">
                          <a:solidFill>
                            <a:schemeClr val="dk1"/>
                          </a:solidFill>
                          <a:effectLst/>
                          <a:latin typeface="+mn-lt"/>
                          <a:ea typeface="+mn-ea"/>
                          <a:cs typeface="+mn-cs"/>
                        </a:rPr>
                        <a:t>the time at which the page load work block ended. Will include all tracked network calls and rendering work finishing.</a:t>
                      </a:r>
                      <a:endParaRPr lang="en-US" dirty="0"/>
                    </a:p>
                  </a:txBody>
                  <a:tcPr/>
                </a:tc>
                <a:extLst>
                  <a:ext uri="{0D108BD9-81ED-4DB2-BD59-A6C34878D82A}">
                    <a16:rowId xmlns:a16="http://schemas.microsoft.com/office/drawing/2014/main" val="4099831381"/>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Ribbons Initialized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fired after rule evaluation for all ribbons created on the page has been completed.</a:t>
                      </a:r>
                      <a:endParaRPr lang="en-US" dirty="0"/>
                    </a:p>
                  </a:txBody>
                  <a:tcPr/>
                </a:tc>
                <a:extLst>
                  <a:ext uri="{0D108BD9-81ED-4DB2-BD59-A6C34878D82A}">
                    <a16:rowId xmlns:a16="http://schemas.microsoft.com/office/drawing/2014/main" val="2020026211"/>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Controls Initialized</a:t>
                      </a:r>
                    </a:p>
                  </a:txBody>
                  <a:tcPr/>
                </a:tc>
                <a:tc>
                  <a:txBody>
                    <a:bodyPr/>
                    <a:lstStyle/>
                    <a:p>
                      <a:r>
                        <a:rPr lang="en-US" sz="1800" b="0" i="0" kern="1200" dirty="0">
                          <a:solidFill>
                            <a:schemeClr val="dk1"/>
                          </a:solidFill>
                          <a:effectLst/>
                          <a:latin typeface="+mn-lt"/>
                          <a:ea typeface="+mn-ea"/>
                          <a:cs typeface="+mn-cs"/>
                        </a:rPr>
                        <a:t>fired after page data is ready and all controls that have been created on the page have been initialized. </a:t>
                      </a:r>
                      <a:endParaRPr lang="en-US" dirty="0"/>
                    </a:p>
                  </a:txBody>
                  <a:tcPr/>
                </a:tc>
                <a:extLst>
                  <a:ext uri="{0D108BD9-81ED-4DB2-BD59-A6C34878D82A}">
                    <a16:rowId xmlns:a16="http://schemas.microsoft.com/office/drawing/2014/main" val="1063455320"/>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Rendered Edit Ready</a:t>
                      </a:r>
                      <a:endParaRPr lang="en-US" dirty="0"/>
                    </a:p>
                  </a:txBody>
                  <a:tcPr/>
                </a:tc>
                <a:tc>
                  <a:txBody>
                    <a:bodyPr/>
                    <a:lstStyle/>
                    <a:p>
                      <a:r>
                        <a:rPr lang="en-US" sz="1800" b="0" i="0" kern="1200" dirty="0">
                          <a:solidFill>
                            <a:schemeClr val="dk1"/>
                          </a:solidFill>
                          <a:effectLst/>
                          <a:latin typeface="+mn-lt"/>
                          <a:ea typeface="+mn-ea"/>
                          <a:cs typeface="+mn-cs"/>
                        </a:rPr>
                        <a:t>fired after onload scripts are called and simple controls are rendered with data. Does not include ribbon or complex control initialization (e.g. </a:t>
                      </a:r>
                      <a:r>
                        <a:rPr lang="en-US" sz="1800" b="0" i="0" kern="1200" dirty="0" err="1">
                          <a:solidFill>
                            <a:schemeClr val="dk1"/>
                          </a:solidFill>
                          <a:effectLst/>
                          <a:latin typeface="+mn-lt"/>
                          <a:ea typeface="+mn-ea"/>
                          <a:cs typeface="+mn-cs"/>
                        </a:rPr>
                        <a:t>subgrids</a:t>
                      </a:r>
                      <a:r>
                        <a:rPr lang="en-US" sz="1800" b="0" i="0" kern="1200" dirty="0">
                          <a:solidFill>
                            <a:schemeClr val="dk1"/>
                          </a:solidFill>
                          <a:effectLst/>
                          <a:latin typeface="+mn-lt"/>
                          <a:ea typeface="+mn-ea"/>
                          <a:cs typeface="+mn-cs"/>
                        </a:rPr>
                        <a:t>, timeline...).</a:t>
                      </a:r>
                      <a:endParaRPr lang="en-US" dirty="0"/>
                    </a:p>
                  </a:txBody>
                  <a:tcPr/>
                </a:tc>
                <a:extLst>
                  <a:ext uri="{0D108BD9-81ED-4DB2-BD59-A6C34878D82A}">
                    <a16:rowId xmlns:a16="http://schemas.microsoft.com/office/drawing/2014/main" val="1790228674"/>
                  </a:ext>
                </a:extLst>
              </a:tr>
            </a:tbl>
          </a:graphicData>
        </a:graphic>
      </p:graphicFrame>
    </p:spTree>
    <p:extLst>
      <p:ext uri="{BB962C8B-B14F-4D97-AF65-F5344CB8AC3E}">
        <p14:creationId xmlns:p14="http://schemas.microsoft.com/office/powerpoint/2010/main" val="18989347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56F4-09D3-4E92-BE36-E0A5EB3C3A46}"/>
              </a:ext>
            </a:extLst>
          </p:cNvPr>
          <p:cNvSpPr>
            <a:spLocks noGrp="1"/>
          </p:cNvSpPr>
          <p:nvPr>
            <p:ph type="title"/>
          </p:nvPr>
        </p:nvSpPr>
        <p:spPr/>
        <p:txBody>
          <a:bodyPr/>
          <a:lstStyle/>
          <a:p>
            <a:r>
              <a:rPr lang="en-US" dirty="0"/>
              <a:t>Key Performance Indicators</a:t>
            </a:r>
          </a:p>
        </p:txBody>
      </p:sp>
      <p:sp>
        <p:nvSpPr>
          <p:cNvPr id="3" name="Text Placeholder 2">
            <a:extLst>
              <a:ext uri="{FF2B5EF4-FFF2-40B4-BE49-F238E27FC236}">
                <a16:creationId xmlns:a16="http://schemas.microsoft.com/office/drawing/2014/main" id="{D110B758-7836-499B-957A-2F93729FFEEB}"/>
              </a:ext>
            </a:extLst>
          </p:cNvPr>
          <p:cNvSpPr>
            <a:spLocks noGrp="1"/>
          </p:cNvSpPr>
          <p:nvPr>
            <p:ph type="body" sz="quarter" idx="11"/>
          </p:nvPr>
        </p:nvSpPr>
        <p:spPr>
          <a:xfrm>
            <a:off x="272272" y="1211263"/>
            <a:ext cx="11887200" cy="683264"/>
          </a:xfrm>
        </p:spPr>
        <p:txBody>
          <a:bodyPr/>
          <a:lstStyle/>
          <a:p>
            <a:endParaRPr lang="en-US" dirty="0"/>
          </a:p>
        </p:txBody>
      </p:sp>
      <p:graphicFrame>
        <p:nvGraphicFramePr>
          <p:cNvPr id="4" name="Table 4">
            <a:extLst>
              <a:ext uri="{FF2B5EF4-FFF2-40B4-BE49-F238E27FC236}">
                <a16:creationId xmlns:a16="http://schemas.microsoft.com/office/drawing/2014/main" id="{906092F4-56E2-44C2-8A4A-4D0FD7284706}"/>
              </a:ext>
            </a:extLst>
          </p:cNvPr>
          <p:cNvGraphicFramePr>
            <a:graphicFrameLocks noGrp="1"/>
          </p:cNvGraphicFramePr>
          <p:nvPr>
            <p:extLst>
              <p:ext uri="{D42A27DB-BD31-4B8C-83A1-F6EECF244321}">
                <p14:modId xmlns:p14="http://schemas.microsoft.com/office/powerpoint/2010/main" val="2632830583"/>
              </p:ext>
            </p:extLst>
          </p:nvPr>
        </p:nvGraphicFramePr>
        <p:xfrm>
          <a:off x="269906" y="982662"/>
          <a:ext cx="11874692" cy="4522616"/>
        </p:xfrm>
        <a:graphic>
          <a:graphicData uri="http://schemas.openxmlformats.org/drawingml/2006/table">
            <a:tbl>
              <a:tblPr firstRow="1" bandRow="1">
                <a:tableStyleId>{5C22544A-7EE6-4342-B048-85BDC9FD1C3A}</a:tableStyleId>
              </a:tblPr>
              <a:tblGrid>
                <a:gridCol w="4028457">
                  <a:extLst>
                    <a:ext uri="{9D8B030D-6E8A-4147-A177-3AD203B41FA5}">
                      <a16:colId xmlns:a16="http://schemas.microsoft.com/office/drawing/2014/main" val="3964763276"/>
                    </a:ext>
                  </a:extLst>
                </a:gridCol>
                <a:gridCol w="7846235">
                  <a:extLst>
                    <a:ext uri="{9D8B030D-6E8A-4147-A177-3AD203B41FA5}">
                      <a16:colId xmlns:a16="http://schemas.microsoft.com/office/drawing/2014/main" val="2552399327"/>
                    </a:ext>
                  </a:extLst>
                </a:gridCol>
              </a:tblGrid>
              <a:tr h="457200">
                <a:tc>
                  <a:txBody>
                    <a:bodyPr/>
                    <a:lstStyle/>
                    <a:p>
                      <a:r>
                        <a:rPr lang="en-US" dirty="0"/>
                        <a:t>Key Performance Indicator</a:t>
                      </a:r>
                    </a:p>
                  </a:txBody>
                  <a:tcPr/>
                </a:tc>
                <a:tc>
                  <a:txBody>
                    <a:bodyPr/>
                    <a:lstStyle/>
                    <a:p>
                      <a:r>
                        <a:rPr lang="en-US" dirty="0"/>
                        <a:t>Duration</a:t>
                      </a:r>
                    </a:p>
                  </a:txBody>
                  <a:tcPr/>
                </a:tc>
                <a:extLst>
                  <a:ext uri="{0D108BD9-81ED-4DB2-BD59-A6C34878D82A}">
                    <a16:rowId xmlns:a16="http://schemas.microsoft.com/office/drawing/2014/main" val="150236248"/>
                  </a:ext>
                </a:extLst>
              </a:tr>
              <a:tr h="508177">
                <a:tc>
                  <a:txBody>
                    <a:bodyPr/>
                    <a:lstStyle/>
                    <a:p>
                      <a:r>
                        <a:rPr lang="en-US" b="1" dirty="0"/>
                        <a:t>Page Navigation Start</a:t>
                      </a:r>
                    </a:p>
                  </a:txBody>
                  <a:tcPr/>
                </a:tc>
                <a:tc>
                  <a:txBody>
                    <a:bodyPr/>
                    <a:lstStyle/>
                    <a:p>
                      <a:r>
                        <a:rPr lang="en-US" sz="1800" b="0" i="0" kern="1200" dirty="0">
                          <a:solidFill>
                            <a:schemeClr val="dk1"/>
                          </a:solidFill>
                          <a:effectLst/>
                          <a:latin typeface="+mn-lt"/>
                          <a:ea typeface="+mn-ea"/>
                          <a:cs typeface="+mn-cs"/>
                        </a:rPr>
                        <a:t>26</a:t>
                      </a:r>
                      <a:endParaRPr lang="en-US" dirty="0"/>
                    </a:p>
                  </a:txBody>
                  <a:tcPr/>
                </a:tc>
                <a:extLst>
                  <a:ext uri="{0D108BD9-81ED-4DB2-BD59-A6C34878D82A}">
                    <a16:rowId xmlns:a16="http://schemas.microsoft.com/office/drawing/2014/main" val="1936479549"/>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Navigation Module Ready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93</a:t>
                      </a:r>
                      <a:endParaRPr lang="en-US" dirty="0"/>
                    </a:p>
                  </a:txBody>
                  <a:tcPr/>
                </a:tc>
                <a:extLst>
                  <a:ext uri="{0D108BD9-81ED-4DB2-BD59-A6C34878D82A}">
                    <a16:rowId xmlns:a16="http://schemas.microsoft.com/office/drawing/2014/main" val="2830751337"/>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BPF Render Process Control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736</a:t>
                      </a:r>
                      <a:endParaRPr lang="en-US" dirty="0"/>
                    </a:p>
                  </a:txBody>
                  <a:tcPr/>
                </a:tc>
                <a:extLst>
                  <a:ext uri="{0D108BD9-81ED-4DB2-BD59-A6C34878D82A}">
                    <a16:rowId xmlns:a16="http://schemas.microsoft.com/office/drawing/2014/main" val="87952373"/>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Page Data Ready</a:t>
                      </a:r>
                    </a:p>
                  </a:txBody>
                  <a:tcPr/>
                </a:tc>
                <a:tc>
                  <a:txBody>
                    <a:bodyPr/>
                    <a:lstStyle/>
                    <a:p>
                      <a:r>
                        <a:rPr lang="en-US" sz="1800" b="0" i="0" kern="1200" dirty="0">
                          <a:solidFill>
                            <a:schemeClr val="dk1"/>
                          </a:solidFill>
                          <a:effectLst/>
                          <a:latin typeface="+mn-lt"/>
                          <a:ea typeface="+mn-ea"/>
                          <a:cs typeface="+mn-cs"/>
                        </a:rPr>
                        <a:t>1476</a:t>
                      </a:r>
                      <a:endParaRPr lang="en-US" dirty="0"/>
                    </a:p>
                  </a:txBody>
                  <a:tcPr/>
                </a:tc>
                <a:extLst>
                  <a:ext uri="{0D108BD9-81ED-4DB2-BD59-A6C34878D82A}">
                    <a16:rowId xmlns:a16="http://schemas.microsoft.com/office/drawing/2014/main" val="2718773064"/>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Full Load</a:t>
                      </a:r>
                    </a:p>
                  </a:txBody>
                  <a:tcPr/>
                </a:tc>
                <a:tc>
                  <a:txBody>
                    <a:bodyPr/>
                    <a:lstStyle/>
                    <a:p>
                      <a:r>
                        <a:rPr lang="en-US" sz="1800" b="0" i="0" kern="1200" dirty="0">
                          <a:solidFill>
                            <a:schemeClr val="dk1"/>
                          </a:solidFill>
                          <a:effectLst/>
                          <a:latin typeface="+mn-lt"/>
                          <a:ea typeface="+mn-ea"/>
                          <a:cs typeface="+mn-cs"/>
                        </a:rPr>
                        <a:t>10691</a:t>
                      </a:r>
                      <a:endParaRPr lang="en-US" dirty="0"/>
                    </a:p>
                  </a:txBody>
                  <a:tcPr/>
                </a:tc>
                <a:extLst>
                  <a:ext uri="{0D108BD9-81ED-4DB2-BD59-A6C34878D82A}">
                    <a16:rowId xmlns:a16="http://schemas.microsoft.com/office/drawing/2014/main" val="4099831381"/>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Ribbons Initialized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10608</a:t>
                      </a:r>
                      <a:endParaRPr lang="en-US" dirty="0"/>
                    </a:p>
                  </a:txBody>
                  <a:tcPr/>
                </a:tc>
                <a:extLst>
                  <a:ext uri="{0D108BD9-81ED-4DB2-BD59-A6C34878D82A}">
                    <a16:rowId xmlns:a16="http://schemas.microsoft.com/office/drawing/2014/main" val="2020026211"/>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All Controls Initialized</a:t>
                      </a:r>
                    </a:p>
                  </a:txBody>
                  <a:tcPr/>
                </a:tc>
                <a:tc>
                  <a:txBody>
                    <a:bodyPr/>
                    <a:lstStyle/>
                    <a:p>
                      <a:r>
                        <a:rPr lang="en-US" sz="1800" b="0" i="0" kern="1200" dirty="0">
                          <a:solidFill>
                            <a:schemeClr val="dk1"/>
                          </a:solidFill>
                          <a:effectLst/>
                          <a:latin typeface="+mn-lt"/>
                          <a:ea typeface="+mn-ea"/>
                          <a:cs typeface="+mn-cs"/>
                        </a:rPr>
                        <a:t>8058</a:t>
                      </a:r>
                      <a:endParaRPr lang="en-US" dirty="0"/>
                    </a:p>
                  </a:txBody>
                  <a:tcPr/>
                </a:tc>
                <a:extLst>
                  <a:ext uri="{0D108BD9-81ED-4DB2-BD59-A6C34878D82A}">
                    <a16:rowId xmlns:a16="http://schemas.microsoft.com/office/drawing/2014/main" val="1063455320"/>
                  </a:ext>
                </a:extLst>
              </a:tr>
              <a:tr h="5081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b="1" dirty="0"/>
                        <a:t>Rendered Edit Ready</a:t>
                      </a:r>
                      <a:endParaRPr lang="en-US" dirty="0"/>
                    </a:p>
                  </a:txBody>
                  <a:tcPr/>
                </a:tc>
                <a:tc>
                  <a:txBody>
                    <a:bodyPr/>
                    <a:lstStyle/>
                    <a:p>
                      <a:r>
                        <a:rPr lang="en-US" sz="1800" b="0" i="0" kern="1200" dirty="0">
                          <a:solidFill>
                            <a:schemeClr val="dk1"/>
                          </a:solidFill>
                          <a:effectLst/>
                          <a:latin typeface="+mn-lt"/>
                          <a:ea typeface="+mn-ea"/>
                          <a:cs typeface="+mn-cs"/>
                        </a:rPr>
                        <a:t>6594</a:t>
                      </a:r>
                      <a:endParaRPr lang="en-US" dirty="0"/>
                    </a:p>
                  </a:txBody>
                  <a:tcPr/>
                </a:tc>
                <a:extLst>
                  <a:ext uri="{0D108BD9-81ED-4DB2-BD59-A6C34878D82A}">
                    <a16:rowId xmlns:a16="http://schemas.microsoft.com/office/drawing/2014/main" val="1790228674"/>
                  </a:ext>
                </a:extLst>
              </a:tr>
            </a:tbl>
          </a:graphicData>
        </a:graphic>
      </p:graphicFrame>
    </p:spTree>
    <p:extLst>
      <p:ext uri="{BB962C8B-B14F-4D97-AF65-F5344CB8AC3E}">
        <p14:creationId xmlns:p14="http://schemas.microsoft.com/office/powerpoint/2010/main" val="4148258779"/>
      </p:ext>
    </p:extLst>
  </p:cSld>
  <p:clrMapOvr>
    <a:masterClrMapping/>
  </p:clrMapOvr>
  <p:transition>
    <p:fade/>
  </p:transition>
</p:sld>
</file>

<file path=ppt/theme/theme1.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template" id="{0F41D343-72B8-4F27-8EC4-8A2E56273551}" vid="{67D1FF83-C394-4E82-AEDF-1865860FD1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EF898E3B093C42A0A975E1B5609C6A" ma:contentTypeVersion="13" ma:contentTypeDescription="Create a new document." ma:contentTypeScope="" ma:versionID="6ba1b392a3278dc6030e2d2f594bcbde">
  <xsd:schema xmlns:xsd="http://www.w3.org/2001/XMLSchema" xmlns:xs="http://www.w3.org/2001/XMLSchema" xmlns:p="http://schemas.microsoft.com/office/2006/metadata/properties" xmlns:ns1="http://schemas.microsoft.com/sharepoint/v3" xmlns:ns2="61171693-71f3-446f-85b1-372abe090099" xmlns:ns3="5ec44492-044b-4d47-a095-a5a228777daf" targetNamespace="http://schemas.microsoft.com/office/2006/metadata/properties" ma:root="true" ma:fieldsID="1bada60cde2c448478a8ad7d4ef72519" ns1:_="" ns2:_="" ns3:_="">
    <xsd:import namespace="http://schemas.microsoft.com/sharepoint/v3"/>
    <xsd:import namespace="61171693-71f3-446f-85b1-372abe090099"/>
    <xsd:import namespace="5ec44492-044b-4d47-a095-a5a228777da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Transcript"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171693-71f3-446f-85b1-372abe0900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Transcript" ma:index="18"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ec44492-044b-4d47-a095-a5a228777da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Transcript xmlns="61171693-71f3-446f-85b1-372abe0900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51496C1-237D-4200-A507-F30262E90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1171693-71f3-446f-85b1-372abe090099"/>
    <ds:schemaRef ds:uri="5ec44492-044b-4d47-a095-a5a228777d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30e9df3-be65-4c73-a93b-d1236ebd677e"/>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6e5df741-9488-4b64-81e9-4a4a23490933"/>
    <ds:schemaRef ds:uri="http://schemas.microsoft.com/office/2006/metadata/properties"/>
    <ds:schemaRef ds:uri="a239a976-d8ff-4180-838f-1921746079e6"/>
    <ds:schemaRef ds:uri="http://www.w3.org/XML/1998/namespace"/>
    <ds:schemaRef ds:uri="http://purl.org/dc/dcmitype/"/>
    <ds:schemaRef ds:uri="61171693-71f3-446f-85b1-372abe09009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Module template - Copy</Template>
  <TotalTime>20692</TotalTime>
  <Words>1371</Words>
  <Application>Microsoft Office PowerPoint</Application>
  <PresentationFormat>Custom</PresentationFormat>
  <Paragraphs>152</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Calibri Light</vt:lpstr>
      <vt:lpstr>Consolas</vt:lpstr>
      <vt:lpstr>Segoe UI</vt:lpstr>
      <vt:lpstr>Segoe UI Light</vt:lpstr>
      <vt:lpstr>Slide Order Example</vt:lpstr>
      <vt:lpstr>Extracting Session Information</vt:lpstr>
      <vt:lpstr>Extracting Session Information</vt:lpstr>
      <vt:lpstr>Extracting Session Information</vt:lpstr>
      <vt:lpstr>Extracting Session Information</vt:lpstr>
      <vt:lpstr>Extracting Session Information</vt:lpstr>
      <vt:lpstr>Ingesting with the Power Platform</vt:lpstr>
      <vt:lpstr>Key Performance Indicators</vt:lpstr>
      <vt:lpstr>Key Performance Indicators</vt:lpstr>
      <vt:lpstr>Key Performance Indicators</vt:lpstr>
      <vt:lpstr>Key Performance Indicators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&lt;&lt;Module Title&gt;&gt;  </dc:title>
  <dc:subject>&lt;Speech title here&gt;</dc:subject>
  <dc:creator>Ali Youssefi</dc:creator>
  <cp:keywords>MSVID, Brand Guidelines, Branding, Visual Identity, grid</cp:keywords>
  <dc:description>Template: Maryfj_x000d_
Formatting: _x000d_
Audience Type:</dc:description>
  <cp:lastModifiedBy>Ali Youssefi</cp:lastModifiedBy>
  <cp:revision>148</cp:revision>
  <dcterms:created xsi:type="dcterms:W3CDTF">2018-09-17T18:18:15Z</dcterms:created>
  <dcterms:modified xsi:type="dcterms:W3CDTF">2020-10-02T18:25:30Z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0x01010006EF898E3B093C42A0A975E1B5609C6A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2754a9ec-6a22-4e27-a734-760aaf672757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sanair@microsoft.com</vt:lpwstr>
  </property>
  <property fmtid="{D5CDD505-2E9C-101B-9397-08002B2CF9AE}" pid="16" name="MSIP_Label_f42aa342-8706-4288-bd11-ebb85995028c_SetDate">
    <vt:lpwstr>2017-10-04T13:15:56.0607831-07:00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